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99" r:id="rId3"/>
    <p:sldId id="257" r:id="rId4"/>
    <p:sldId id="294" r:id="rId5"/>
    <p:sldId id="259" r:id="rId6"/>
    <p:sldId id="297" r:id="rId7"/>
    <p:sldId id="261" r:id="rId8"/>
    <p:sldId id="295" r:id="rId9"/>
    <p:sldId id="263" r:id="rId10"/>
    <p:sldId id="296" r:id="rId11"/>
    <p:sldId id="265" r:id="rId12"/>
    <p:sldId id="267" r:id="rId13"/>
    <p:sldId id="266" r:id="rId14"/>
    <p:sldId id="269" r:id="rId15"/>
    <p:sldId id="298" r:id="rId16"/>
    <p:sldId id="288" r:id="rId17"/>
    <p:sldId id="274" r:id="rId18"/>
    <p:sldId id="300" r:id="rId19"/>
    <p:sldId id="301" r:id="rId20"/>
    <p:sldId id="302" r:id="rId21"/>
    <p:sldId id="303" r:id="rId22"/>
    <p:sldId id="276" r:id="rId23"/>
    <p:sldId id="304" r:id="rId24"/>
    <p:sldId id="305"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353" autoAdjust="0"/>
  </p:normalViewPr>
  <p:slideViewPr>
    <p:cSldViewPr snapToGrid="0" snapToObjects="1">
      <p:cViewPr varScale="1">
        <p:scale>
          <a:sx n="65" d="100"/>
          <a:sy n="65" d="100"/>
        </p:scale>
        <p:origin x="1722"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Means</a:t>
            </a:r>
            <a:r>
              <a:rPr lang="en-US" sz="2000" b="1" baseline="0" dirty="0"/>
              <a:t> of leaf mass per area for </a:t>
            </a:r>
            <a:r>
              <a:rPr lang="en-US" sz="2000" b="1" i="1" baseline="0" dirty="0"/>
              <a:t>B. forficata </a:t>
            </a:r>
            <a:r>
              <a:rPr lang="en-US" sz="2000" b="1" baseline="0" dirty="0"/>
              <a:t>trees grown in forests gaps and understory</a:t>
            </a:r>
            <a:endParaRPr lang="en-US" sz="2000" b="1" dirty="0"/>
          </a:p>
        </c:rich>
      </c:tx>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6">
                <a:lumMod val="60000"/>
                <a:lumOff val="40000"/>
              </a:schemeClr>
            </a:solidFill>
            <a:ln>
              <a:solidFill>
                <a:schemeClr val="accent6"/>
              </a:solidFill>
            </a:ln>
            <a:effectLst/>
          </c:spPr>
          <c:invertIfNegative val="0"/>
          <c:cat>
            <c:strRef>
              <c:f>Sheet1!$B$1:$C$1</c:f>
              <c:strCache>
                <c:ptCount val="2"/>
                <c:pt idx="0">
                  <c:v>Forest Gaps </c:v>
                </c:pt>
                <c:pt idx="1">
                  <c:v>Understory</c:v>
                </c:pt>
              </c:strCache>
            </c:strRef>
          </c:cat>
          <c:val>
            <c:numRef>
              <c:f>Sheet1!$B$2:$C$2</c:f>
              <c:numCache>
                <c:formatCode>General</c:formatCode>
                <c:ptCount val="2"/>
                <c:pt idx="0">
                  <c:v>4</c:v>
                </c:pt>
                <c:pt idx="1">
                  <c:v>2</c:v>
                </c:pt>
              </c:numCache>
            </c:numRef>
          </c:val>
        </c:ser>
        <c:dLbls>
          <c:showLegendKey val="0"/>
          <c:showVal val="0"/>
          <c:showCatName val="0"/>
          <c:showSerName val="0"/>
          <c:showPercent val="0"/>
          <c:showBubbleSize val="0"/>
        </c:dLbls>
        <c:gapWidth val="219"/>
        <c:overlap val="-27"/>
        <c:axId val="160480568"/>
        <c:axId val="160501168"/>
      </c:barChart>
      <c:catAx>
        <c:axId val="160480568"/>
        <c:scaling>
          <c:orientation val="minMax"/>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b="1" dirty="0"/>
                  <a:t>Growing</a:t>
                </a:r>
                <a:r>
                  <a:rPr lang="en-US" sz="1800" b="1" baseline="0" dirty="0"/>
                  <a:t> Environment </a:t>
                </a:r>
                <a:endParaRPr lang="en-US" sz="1800" b="1" dirty="0"/>
              </a:p>
            </c:rich>
          </c:tx>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crossAx val="160501168"/>
        <c:crosses val="autoZero"/>
        <c:auto val="1"/>
        <c:lblAlgn val="ctr"/>
        <c:lblOffset val="100"/>
        <c:noMultiLvlLbl val="0"/>
      </c:catAx>
      <c:valAx>
        <c:axId val="160501168"/>
        <c:scaling>
          <c:orientation val="minMax"/>
          <c:max val="5.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r>
                  <a:rPr lang="en-US" sz="2000" b="1" dirty="0">
                    <a:latin typeface="+mn-lt"/>
                  </a:rPr>
                  <a:t>Leaf</a:t>
                </a:r>
                <a:r>
                  <a:rPr lang="en-US" sz="2000" b="1" baseline="0" dirty="0">
                    <a:latin typeface="+mn-lt"/>
                  </a:rPr>
                  <a:t> Mass per Area (mg/cm</a:t>
                </a:r>
                <a:r>
                  <a:rPr lang="en-US" sz="2000" b="1" baseline="30000" dirty="0">
                    <a:latin typeface="+mn-lt"/>
                  </a:rPr>
                  <a:t>2</a:t>
                </a:r>
                <a:r>
                  <a:rPr lang="en-US" sz="2000" b="1" baseline="0" dirty="0">
                    <a:latin typeface="+mn-lt"/>
                  </a:rPr>
                  <a:t>) </a:t>
                </a:r>
                <a:endParaRPr lang="en-US" sz="2000" b="1" dirty="0">
                  <a:latin typeface="+mn-lt"/>
                </a:endParaRPr>
              </a:p>
            </c:rich>
          </c:tx>
          <c:layout>
            <c:manualLayout>
              <c:xMode val="edge"/>
              <c:yMode val="edge"/>
              <c:x val="7.716049382716049E-3"/>
              <c:y val="0.14321286833605762"/>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0480568"/>
        <c:crosses val="autoZero"/>
        <c:crossBetween val="between"/>
        <c:majorUnit val="0.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0.3411</cdr:x>
      <cdr:y>0.31568</cdr:y>
    </cdr:from>
    <cdr:to>
      <cdr:x>0.3411</cdr:x>
      <cdr:y>0.42201</cdr:y>
    </cdr:to>
    <cdr:cxnSp macro="">
      <cdr:nvCxnSpPr>
        <cdr:cNvPr id="6" name="Straight Connector 5"/>
        <cdr:cNvCxnSpPr/>
      </cdr:nvCxnSpPr>
      <cdr:spPr>
        <a:xfrm xmlns:a="http://schemas.openxmlformats.org/drawingml/2006/main">
          <a:off x="2807119" y="1428749"/>
          <a:ext cx="2" cy="481263"/>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0.31794</cdr:x>
      <cdr:y>0.31644</cdr:y>
    </cdr:from>
    <cdr:to>
      <cdr:x>0.36489</cdr:x>
      <cdr:y>0.31644</cdr:y>
    </cdr:to>
    <cdr:cxnSp macro="">
      <cdr:nvCxnSpPr>
        <cdr:cNvPr id="7" name="Straight Connector 6"/>
        <cdr:cNvCxnSpPr/>
      </cdr:nvCxnSpPr>
      <cdr:spPr>
        <a:xfrm xmlns:a="http://schemas.openxmlformats.org/drawingml/2006/main">
          <a:off x="2616500" y="1432173"/>
          <a:ext cx="386380" cy="0"/>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0.31841</cdr:x>
      <cdr:y>0.42431</cdr:y>
    </cdr:from>
    <cdr:to>
      <cdr:x>0.36535</cdr:x>
      <cdr:y>0.42431</cdr:y>
    </cdr:to>
    <cdr:cxnSp macro="">
      <cdr:nvCxnSpPr>
        <cdr:cNvPr id="21" name="Straight Connector 20"/>
        <cdr:cNvCxnSpPr/>
      </cdr:nvCxnSpPr>
      <cdr:spPr>
        <a:xfrm xmlns:a="http://schemas.openxmlformats.org/drawingml/2006/main">
          <a:off x="2620410" y="1920394"/>
          <a:ext cx="386297" cy="0"/>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0.76654</cdr:x>
      <cdr:y>0.47701</cdr:y>
    </cdr:from>
    <cdr:to>
      <cdr:x>0.7677</cdr:x>
      <cdr:y>0.68746</cdr:y>
    </cdr:to>
    <cdr:cxnSp macro="">
      <cdr:nvCxnSpPr>
        <cdr:cNvPr id="25" name="Straight Connector 24"/>
        <cdr:cNvCxnSpPr/>
      </cdr:nvCxnSpPr>
      <cdr:spPr>
        <a:xfrm xmlns:a="http://schemas.openxmlformats.org/drawingml/2006/main">
          <a:off x="6308309" y="2158916"/>
          <a:ext cx="9524" cy="952500"/>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0.74348</cdr:x>
      <cdr:y>0.47731</cdr:y>
    </cdr:from>
    <cdr:to>
      <cdr:x>0.79042</cdr:x>
      <cdr:y>0.47731</cdr:y>
    </cdr:to>
    <cdr:cxnSp macro="">
      <cdr:nvCxnSpPr>
        <cdr:cNvPr id="26" name="Straight Connector 25"/>
        <cdr:cNvCxnSpPr/>
      </cdr:nvCxnSpPr>
      <cdr:spPr>
        <a:xfrm xmlns:a="http://schemas.openxmlformats.org/drawingml/2006/main">
          <a:off x="6118575" y="2160292"/>
          <a:ext cx="386297" cy="0"/>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dr:relSizeAnchor xmlns:cdr="http://schemas.openxmlformats.org/drawingml/2006/chartDrawing">
    <cdr:from>
      <cdr:x>0.74382</cdr:x>
      <cdr:y>0.6858</cdr:y>
    </cdr:from>
    <cdr:to>
      <cdr:x>0.79077</cdr:x>
      <cdr:y>0.6858</cdr:y>
    </cdr:to>
    <cdr:cxnSp macro="">
      <cdr:nvCxnSpPr>
        <cdr:cNvPr id="27" name="Straight Connector 26"/>
        <cdr:cNvCxnSpPr/>
      </cdr:nvCxnSpPr>
      <cdr:spPr>
        <a:xfrm xmlns:a="http://schemas.openxmlformats.org/drawingml/2006/main">
          <a:off x="6121343" y="3103925"/>
          <a:ext cx="386380" cy="0"/>
        </a:xfrm>
        <a:prstGeom xmlns:a="http://schemas.openxmlformats.org/drawingml/2006/main" prst="line">
          <a:avLst/>
        </a:prstGeom>
      </cdr:spPr>
      <cdr:style>
        <a:lnRef xmlns:a="http://schemas.openxmlformats.org/drawingml/2006/main" idx="2">
          <a:schemeClr val="dk1"/>
        </a:lnRef>
        <a:fillRef xmlns:a="http://schemas.openxmlformats.org/drawingml/2006/main" idx="0">
          <a:schemeClr val="dk1"/>
        </a:fillRef>
        <a:effectRef xmlns:a="http://schemas.openxmlformats.org/drawingml/2006/main" idx="1">
          <a:schemeClr val="dk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12/19/2014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39422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another example of genetic drift (bottleneck effect). </a:t>
            </a:r>
            <a:r>
              <a:rPr lang="en-US" dirty="0" smtClean="0"/>
              <a:t>Population</a:t>
            </a:r>
            <a:r>
              <a:rPr lang="en-US" baseline="0" dirty="0" smtClean="0"/>
              <a:t> ability to respond to changes in the environment is affected by genetic diversity. Genetic diversity allows individuals in a population to respond differently to the same change in environmental conditions, e.g., some may have mild symptoms of a disease, some may be very ill and others may be naturally immune to the disease.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2227652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Heterozygotes maintain a pool of alleles that might not be favored under present conditions, but which could bring new benefits if the environment changes.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Changes in genotypes</a:t>
            </a:r>
            <a:r>
              <a:rPr lang="en-US" baseline="0" dirty="0" smtClean="0"/>
              <a:t> may affect phenotypes that are subject to natural selection. Genetic changes that enhance survival and reproduction can be selected by environmental conditions.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lap</a:t>
            </a:r>
            <a:r>
              <a:rPr lang="en-US" baseline="30000" dirty="0" smtClean="0"/>
              <a:t>94 </a:t>
            </a:r>
            <a:r>
              <a:rPr lang="en-US" baseline="0" dirty="0" smtClean="0"/>
              <a:t>allele helps marine mussels maintain osmotic balance in water with a high salt concentration and the presence of this allele enhances survival.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3746858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fld id="{2355C487-4715-43B9-A991-76A14D5E3D80}" type="slidenum">
              <a:rPr kumimoji="0" lang="en-US" altLang="en-US" sz="1200">
                <a:latin typeface="Times New Roman" pitchFamily="18" charset="0"/>
              </a:rPr>
              <a:pPr/>
              <a:t>15</a:t>
            </a:fld>
            <a:endParaRPr kumimoji="0" lang="en-US" altLang="en-US" sz="1200" dirty="0">
              <a:latin typeface="Times New Roman" pitchFamily="18"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1100" dirty="0" smtClean="0">
                <a:latin typeface="+mn-lt"/>
              </a:rPr>
              <a:t>Review the types of</a:t>
            </a:r>
            <a:r>
              <a:rPr lang="en-US" altLang="en-US" sz="1100" baseline="0" dirty="0" smtClean="0">
                <a:latin typeface="+mn-lt"/>
              </a:rPr>
              <a:t> natural selection.</a:t>
            </a:r>
            <a:r>
              <a:rPr lang="en-US" altLang="en-US" sz="1100" dirty="0" smtClean="0">
                <a:latin typeface="+mn-lt"/>
              </a:rPr>
              <a:t> </a:t>
            </a:r>
            <a:r>
              <a:rPr lang="en-US" altLang="en-US" sz="1100" baseline="0" dirty="0" smtClean="0">
                <a:latin typeface="+mn-lt"/>
              </a:rPr>
              <a:t>Natural selection consistently increases the frequencies of alleles that enhance survival and reproduction, thus improving the match between organisms and their environment.</a:t>
            </a:r>
            <a:endParaRPr lang="en-US" altLang="en-US" dirty="0" smtClean="0">
              <a:latin typeface="Times New Roman" pitchFamily="18" charset="0"/>
            </a:endParaRPr>
          </a:p>
        </p:txBody>
      </p:sp>
    </p:spTree>
    <p:extLst>
      <p:ext uri="{BB962C8B-B14F-4D97-AF65-F5344CB8AC3E}">
        <p14:creationId xmlns:p14="http://schemas.microsoft.com/office/powerpoint/2010/main" val="1628250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There are more practice H-W problems in the long essay.</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Released</a:t>
            </a:r>
            <a:r>
              <a:rPr lang="en-US" baseline="0" dirty="0" smtClean="0"/>
              <a:t> 2014 Question 8</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review.</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13796860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dirty="0" smtClean="0"/>
              <a:t>Also, spend</a:t>
            </a:r>
            <a:r>
              <a:rPr lang="en-US" sz="1100" b="0" baseline="0" dirty="0" smtClean="0"/>
              <a:t> some time reviewing </a:t>
            </a:r>
            <a:r>
              <a:rPr lang="en-US" sz="1100" b="1" baseline="0" dirty="0" smtClean="0"/>
              <a:t>standard deviation</a:t>
            </a:r>
            <a:r>
              <a:rPr lang="en-US" sz="1100" b="0" baseline="0" dirty="0" smtClean="0"/>
              <a:t>. Ask students to </a:t>
            </a:r>
            <a:r>
              <a:rPr lang="en-US" sz="1100" b="0" kern="1200" baseline="0" dirty="0" smtClean="0">
                <a:solidFill>
                  <a:schemeClr val="tx1"/>
                </a:solidFill>
                <a:effectLst/>
                <a:latin typeface="+mn-lt"/>
                <a:ea typeface="+mn-ea"/>
                <a:cs typeface="+mn-cs"/>
              </a:rPr>
              <a:t>c</a:t>
            </a:r>
            <a:r>
              <a:rPr lang="en-US" sz="1100" b="0" kern="1200" dirty="0" smtClean="0">
                <a:solidFill>
                  <a:schemeClr val="tx1"/>
                </a:solidFill>
                <a:effectLst/>
                <a:latin typeface="+mn-lt"/>
                <a:ea typeface="+mn-ea"/>
                <a:cs typeface="+mn-cs"/>
              </a:rPr>
              <a:t>ompare the standard deviations of the mean leaf mass per area for trees grown in forest gaps and understory</a:t>
            </a:r>
            <a:r>
              <a:rPr lang="en-US" sz="1100" b="0" kern="1200" baseline="0" dirty="0" smtClean="0">
                <a:solidFill>
                  <a:schemeClr val="tx1"/>
                </a:solidFill>
                <a:effectLst/>
                <a:latin typeface="+mn-lt"/>
                <a:ea typeface="+mn-ea"/>
                <a:cs typeface="+mn-cs"/>
              </a:rPr>
              <a:t> and e</a:t>
            </a:r>
            <a:r>
              <a:rPr lang="en-US" sz="1100" b="0" kern="1200" dirty="0" smtClean="0">
                <a:solidFill>
                  <a:schemeClr val="tx1"/>
                </a:solidFill>
                <a:effectLst/>
                <a:latin typeface="+mn-lt"/>
                <a:ea typeface="+mn-ea"/>
                <a:cs typeface="+mn-cs"/>
              </a:rPr>
              <a:t>xplain what the standard deviations suggest about the tropical trees grown in these two environments.</a:t>
            </a:r>
          </a:p>
          <a:p>
            <a:r>
              <a:rPr lang="en-US" sz="1100" b="0" kern="1200" dirty="0" smtClean="0">
                <a:solidFill>
                  <a:schemeClr val="tx1"/>
                </a:solidFill>
                <a:effectLst/>
                <a:latin typeface="+mn-lt"/>
                <a:ea typeface="+mn-ea"/>
                <a:cs typeface="+mn-cs"/>
              </a:rPr>
              <a:t>Standard deviation quantifies the amount of variation in a set of measurements;</a:t>
            </a:r>
            <a:r>
              <a:rPr lang="en-US" sz="1100" b="0" kern="1200" baseline="0" dirty="0" smtClean="0">
                <a:solidFill>
                  <a:schemeClr val="tx1"/>
                </a:solidFill>
                <a:effectLst/>
                <a:latin typeface="+mn-lt"/>
                <a:ea typeface="+mn-ea"/>
                <a:cs typeface="+mn-cs"/>
              </a:rPr>
              <a:t> </a:t>
            </a:r>
            <a:r>
              <a:rPr lang="en-US" sz="1100" b="0" kern="1200" dirty="0" smtClean="0">
                <a:solidFill>
                  <a:schemeClr val="tx1"/>
                </a:solidFill>
                <a:effectLst/>
                <a:latin typeface="+mn-lt"/>
                <a:ea typeface="+mn-ea"/>
                <a:cs typeface="+mn-cs"/>
              </a:rPr>
              <a:t>it is a measure of how spread out the numbers are. The larger the standard deviation, the more the data points are spread out for a measured characteristic. If two data sets have similar standard deviations, it means that the two data sets have the same amount of</a:t>
            </a:r>
            <a:r>
              <a:rPr lang="en-US" sz="1100" b="0" kern="1200" baseline="0" dirty="0" smtClean="0">
                <a:solidFill>
                  <a:schemeClr val="tx1"/>
                </a:solidFill>
                <a:effectLst/>
                <a:latin typeface="+mn-lt"/>
                <a:ea typeface="+mn-ea"/>
                <a:cs typeface="+mn-cs"/>
              </a:rPr>
              <a:t> </a:t>
            </a:r>
            <a:r>
              <a:rPr lang="en-US" sz="1100" b="0" kern="1200" dirty="0" smtClean="0">
                <a:solidFill>
                  <a:schemeClr val="tx1"/>
                </a:solidFill>
                <a:effectLst/>
                <a:latin typeface="+mn-lt"/>
                <a:ea typeface="+mn-ea"/>
                <a:cs typeface="+mn-cs"/>
              </a:rPr>
              <a:t>variability compared to the mean of each data set. In other words, the data are equally spread out. If the standard deviations are different (as in this example), the data set with the larger standard deviation has more variability compared to its mean. </a:t>
            </a:r>
          </a:p>
          <a:p>
            <a:endParaRPr lang="en-US" sz="1200" kern="1200" dirty="0" smtClean="0">
              <a:solidFill>
                <a:schemeClr val="tx1"/>
              </a:solidFill>
              <a:effectLst/>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Begin the session with your introduction and then introduce the topic of microevolution. Briefly review with students the five processes that drive evolution as shown on the slide (adopted from Paul Anderson). Do not review the entire summary in the student packets because there is not enough time in the session.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18628790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635021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Review</a:t>
            </a:r>
            <a:r>
              <a:rPr lang="en-US" sz="1100" baseline="0" dirty="0" smtClean="0"/>
              <a:t> with students that genetic drift is a </a:t>
            </a:r>
            <a:r>
              <a:rPr lang="en-US" sz="1100" b="1" baseline="0" dirty="0" smtClean="0"/>
              <a:t>nonselective</a:t>
            </a:r>
            <a:r>
              <a:rPr lang="en-US" sz="1100" baseline="0" dirty="0" smtClean="0"/>
              <a:t> process occurring in small populations. Reduction of genetic variation within a given population can increase the differences between populations of the same species</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300">
                <a:solidFill>
                  <a:schemeClr val="tx1"/>
                </a:solidFill>
                <a:latin typeface="Arial" pitchFamily="34" charset="0"/>
                <a:ea typeface="MS PGothic" pitchFamily="34" charset="-128"/>
              </a:defRPr>
            </a:lvl1pPr>
            <a:lvl2pPr marL="720662" indent="-277178">
              <a:defRPr sz="2300">
                <a:solidFill>
                  <a:schemeClr val="tx1"/>
                </a:solidFill>
                <a:latin typeface="Arial" pitchFamily="34" charset="0"/>
                <a:ea typeface="MS PGothic" pitchFamily="34" charset="-128"/>
              </a:defRPr>
            </a:lvl2pPr>
            <a:lvl3pPr marL="1108710" indent="-221742">
              <a:defRPr sz="2300">
                <a:solidFill>
                  <a:schemeClr val="tx1"/>
                </a:solidFill>
                <a:latin typeface="Arial" pitchFamily="34" charset="0"/>
                <a:ea typeface="MS PGothic" pitchFamily="34" charset="-128"/>
              </a:defRPr>
            </a:lvl3pPr>
            <a:lvl4pPr marL="1552194" indent="-221742">
              <a:defRPr sz="2300">
                <a:solidFill>
                  <a:schemeClr val="tx1"/>
                </a:solidFill>
                <a:latin typeface="Arial" pitchFamily="34" charset="0"/>
                <a:ea typeface="MS PGothic" pitchFamily="34" charset="-128"/>
              </a:defRPr>
            </a:lvl4pPr>
            <a:lvl5pPr marL="1995678" indent="-221742">
              <a:defRPr sz="2300">
                <a:solidFill>
                  <a:schemeClr val="tx1"/>
                </a:solidFill>
                <a:latin typeface="Arial" pitchFamily="34" charset="0"/>
                <a:ea typeface="MS PGothic" pitchFamily="34" charset="-128"/>
              </a:defRPr>
            </a:lvl5pPr>
            <a:lvl6pPr marL="2439162" indent="-221742" eaLnBrk="0" fontAlgn="base" hangingPunct="0">
              <a:spcBef>
                <a:spcPct val="0"/>
              </a:spcBef>
              <a:spcAft>
                <a:spcPct val="0"/>
              </a:spcAft>
              <a:defRPr sz="2300">
                <a:solidFill>
                  <a:schemeClr val="tx1"/>
                </a:solidFill>
                <a:latin typeface="Arial" pitchFamily="34" charset="0"/>
                <a:ea typeface="MS PGothic" pitchFamily="34" charset="-128"/>
              </a:defRPr>
            </a:lvl6pPr>
            <a:lvl7pPr marL="2882646" indent="-221742" eaLnBrk="0" fontAlgn="base" hangingPunct="0">
              <a:spcBef>
                <a:spcPct val="0"/>
              </a:spcBef>
              <a:spcAft>
                <a:spcPct val="0"/>
              </a:spcAft>
              <a:defRPr sz="2300">
                <a:solidFill>
                  <a:schemeClr val="tx1"/>
                </a:solidFill>
                <a:latin typeface="Arial" pitchFamily="34" charset="0"/>
                <a:ea typeface="MS PGothic" pitchFamily="34" charset="-128"/>
              </a:defRPr>
            </a:lvl7pPr>
            <a:lvl8pPr marL="3326130" indent="-221742" eaLnBrk="0" fontAlgn="base" hangingPunct="0">
              <a:spcBef>
                <a:spcPct val="0"/>
              </a:spcBef>
              <a:spcAft>
                <a:spcPct val="0"/>
              </a:spcAft>
              <a:defRPr sz="2300">
                <a:solidFill>
                  <a:schemeClr val="tx1"/>
                </a:solidFill>
                <a:latin typeface="Arial" pitchFamily="34" charset="0"/>
                <a:ea typeface="MS PGothic" pitchFamily="34" charset="-128"/>
              </a:defRPr>
            </a:lvl8pPr>
            <a:lvl9pPr marL="3769614" indent="-221742" eaLnBrk="0" fontAlgn="base" hangingPunct="0">
              <a:spcBef>
                <a:spcPct val="0"/>
              </a:spcBef>
              <a:spcAft>
                <a:spcPct val="0"/>
              </a:spcAft>
              <a:defRPr sz="2300">
                <a:solidFill>
                  <a:schemeClr val="tx1"/>
                </a:solidFill>
                <a:latin typeface="Arial" pitchFamily="34" charset="0"/>
                <a:ea typeface="MS PGothic" pitchFamily="34" charset="-128"/>
              </a:defRPr>
            </a:lvl9pPr>
          </a:lstStyle>
          <a:p>
            <a:fld id="{57EF27D3-4A0A-460D-A7A5-499048C0FD1D}" type="slidenum">
              <a:rPr lang="en-US" altLang="en-US" sz="1200">
                <a:latin typeface="Calibri" pitchFamily="34" charset="0"/>
              </a:rPr>
              <a:pPr/>
              <a:t>4</a:t>
            </a:fld>
            <a:endParaRPr lang="en-US" altLang="en-US" sz="1200" dirty="0">
              <a:latin typeface="Calibri" pitchFamily="34" charset="0"/>
            </a:endParaRPr>
          </a:p>
        </p:txBody>
      </p:sp>
    </p:spTree>
    <p:extLst>
      <p:ext uri="{BB962C8B-B14F-4D97-AF65-F5344CB8AC3E}">
        <p14:creationId xmlns:p14="http://schemas.microsoft.com/office/powerpoint/2010/main" val="3754633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a:t>
            </a:r>
            <a:r>
              <a:rPr lang="en-US" baseline="0" dirty="0" smtClean="0"/>
              <a:t> phenotypic variations significantly increase fitness of the organism and the population. Please make sure students understand that </a:t>
            </a:r>
            <a:r>
              <a:rPr lang="en-US" b="1" baseline="0" dirty="0" smtClean="0"/>
              <a:t>phenotypic variations are not directed by the environment</a:t>
            </a:r>
            <a:r>
              <a:rPr lang="en-US" baseline="0" dirty="0" smtClean="0"/>
              <a:t> but occur through random changes in DNA and through new gene combinations.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dirty="0" smtClean="0"/>
              <a:t>Ask students</a:t>
            </a:r>
            <a:r>
              <a:rPr lang="en-US" altLang="en-US" baseline="0" dirty="0" smtClean="0"/>
              <a:t> to differentiate between natural and artificial selection. P</a:t>
            </a:r>
            <a:r>
              <a:rPr lang="en-US" altLang="en-US" dirty="0" smtClean="0"/>
              <a:t>oint out to students the different alleles within the insect population. Ask</a:t>
            </a:r>
            <a:r>
              <a:rPr lang="en-US" altLang="en-US" baseline="0" dirty="0" smtClean="0"/>
              <a:t> them to propose solutions to the problem of pesticide resistance. </a:t>
            </a:r>
            <a:endParaRPr lang="en-US" altLang="en-US" dirty="0" smtClean="0"/>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7FA1B0D6-40FE-4435-BB8B-C02852CF0A7F}" type="slidenum">
              <a:rPr lang="en-US" altLang="en-US" sz="1200"/>
              <a:pPr eaLnBrk="1" hangingPunct="1"/>
              <a:t>6</a:t>
            </a:fld>
            <a:endParaRPr lang="en-US" altLang="en-US" sz="1200" dirty="0"/>
          </a:p>
        </p:txBody>
      </p:sp>
    </p:spTree>
    <p:extLst>
      <p:ext uri="{BB962C8B-B14F-4D97-AF65-F5344CB8AC3E}">
        <p14:creationId xmlns:p14="http://schemas.microsoft.com/office/powerpoint/2010/main" val="24932172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Populations of organisms</a:t>
            </a:r>
            <a:r>
              <a:rPr lang="en-US" baseline="0" dirty="0" smtClean="0"/>
              <a:t> continue to evolve.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4231070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2533625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12/19/2014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hyperlink" Target="http://www.google.com/url?sa=i&amp;rct=j&amp;q=founder+effect&amp;source=images&amp;cd=&amp;cad=rja&amp;docid=IgC7jDtINoyVSM&amp;tbnid=2iMsslJ_HAa56M:&amp;ved=0CAUQjRw&amp;url=http://biology200.gsu.edu/houghton/2107%20'13/lecture3.html&amp;ei=cz0RUtm3CKjMyQH0-YFQ&amp;bvm=bv.50768961,d.aWc&amp;psig=AFQjCNGNErR2QEIsq2h7QtVGjt2vvtNCbA&amp;ust=1376947944388626"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371600" y="3440430"/>
            <a:ext cx="6400800" cy="1752600"/>
          </a:xfrm>
        </p:spPr>
        <p:txBody>
          <a:bodyPr>
            <a:normAutofit/>
          </a:bodyPr>
          <a:lstStyle/>
          <a:p>
            <a:r>
              <a:rPr lang="en-US" sz="6600" b="1" dirty="0" smtClean="0">
                <a:solidFill>
                  <a:srgbClr val="C00000"/>
                </a:solidFill>
              </a:rPr>
              <a:t>Microevolution</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 y="1520508"/>
            <a:ext cx="3371850" cy="1143000"/>
          </a:xfrm>
        </p:spPr>
        <p:txBody>
          <a:bodyPr>
            <a:noAutofit/>
          </a:bodyPr>
          <a:lstStyle/>
          <a:p>
            <a:r>
              <a:rPr lang="en-US" sz="3600" b="1" dirty="0"/>
              <a:t>P</a:t>
            </a:r>
            <a:r>
              <a:rPr lang="en-US" sz="3600" b="1" dirty="0" smtClean="0"/>
              <a:t>opulations </a:t>
            </a:r>
            <a:r>
              <a:rPr lang="en-US" sz="3600" b="1" dirty="0"/>
              <a:t>with little genetic diversity are at risk for </a:t>
            </a:r>
            <a:r>
              <a:rPr lang="en-US" sz="3600" b="1" dirty="0" smtClean="0"/>
              <a:t>extinction</a:t>
            </a:r>
            <a:endParaRPr lang="en-US" sz="3600" b="1" dirty="0"/>
          </a:p>
        </p:txBody>
      </p:sp>
      <p:pic>
        <p:nvPicPr>
          <p:cNvPr id="4" name="Content Placeholder 3" descr="http://jhered.oxfordjournals.org/content/93/4/231/F2.large.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607371" y="434658"/>
            <a:ext cx="5456619" cy="4525963"/>
          </a:xfrm>
          <a:prstGeom prst="rect">
            <a:avLst/>
          </a:prstGeom>
          <a:noFill/>
          <a:ln>
            <a:noFill/>
          </a:ln>
        </p:spPr>
      </p:pic>
      <p:sp>
        <p:nvSpPr>
          <p:cNvPr id="5" name="Rectangle 4"/>
          <p:cNvSpPr/>
          <p:nvPr/>
        </p:nvSpPr>
        <p:spPr>
          <a:xfrm>
            <a:off x="3931920" y="5315485"/>
            <a:ext cx="5132070" cy="1200329"/>
          </a:xfrm>
          <a:prstGeom prst="rect">
            <a:avLst/>
          </a:prstGeom>
        </p:spPr>
        <p:txBody>
          <a:bodyPr wrap="square">
            <a:spAutoFit/>
          </a:bodyPr>
          <a:lstStyle/>
          <a:p>
            <a:r>
              <a:rPr lang="en-US" b="1" dirty="0"/>
              <a:t>N</a:t>
            </a:r>
            <a:r>
              <a:rPr lang="en-US" dirty="0"/>
              <a:t> = number of black-footed </a:t>
            </a:r>
            <a:r>
              <a:rPr lang="en-US" dirty="0" smtClean="0"/>
              <a:t>ferrets</a:t>
            </a:r>
            <a:endParaRPr lang="en-US" dirty="0"/>
          </a:p>
          <a:p>
            <a:r>
              <a:rPr lang="en-US" b="1" dirty="0"/>
              <a:t>A</a:t>
            </a:r>
            <a:r>
              <a:rPr lang="en-US" b="1" baseline="-25000" dirty="0"/>
              <a:t>0</a:t>
            </a:r>
            <a:r>
              <a:rPr lang="en-US" b="1" dirty="0"/>
              <a:t> </a:t>
            </a:r>
            <a:r>
              <a:rPr lang="en-US" dirty="0"/>
              <a:t>(triangles) = number of alleles per locus </a:t>
            </a:r>
          </a:p>
          <a:p>
            <a:r>
              <a:rPr lang="en-US" b="1" dirty="0"/>
              <a:t>P</a:t>
            </a:r>
            <a:r>
              <a:rPr lang="en-US" dirty="0"/>
              <a:t> (diamonds) = proportion of polymorphic loci </a:t>
            </a:r>
          </a:p>
          <a:p>
            <a:r>
              <a:rPr lang="en-US" b="1" dirty="0"/>
              <a:t>He</a:t>
            </a:r>
            <a:r>
              <a:rPr lang="en-US" dirty="0"/>
              <a:t> (squares) = frequency of heterozygotes per locus</a:t>
            </a:r>
          </a:p>
        </p:txBody>
      </p:sp>
    </p:spTree>
    <p:extLst>
      <p:ext uri="{BB962C8B-B14F-4D97-AF65-F5344CB8AC3E}">
        <p14:creationId xmlns:p14="http://schemas.microsoft.com/office/powerpoint/2010/main" val="972402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heterozygotes maintain variation</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the frequency of lap</a:t>
            </a:r>
            <a:r>
              <a:rPr lang="en-US" sz="3600" b="1" baseline="30000" dirty="0" smtClean="0">
                <a:solidFill>
                  <a:srgbClr val="002060"/>
                </a:solidFill>
              </a:rPr>
              <a:t>94</a:t>
            </a:r>
            <a:r>
              <a:rPr lang="en-US" sz="3600" b="1" dirty="0" smtClean="0">
                <a:solidFill>
                  <a:srgbClr val="002060"/>
                </a:solidFill>
              </a:rPr>
              <a:t> allele increases with increased salinity </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953" y="2754068"/>
            <a:ext cx="3028071" cy="1143000"/>
          </a:xfrm>
        </p:spPr>
        <p:txBody>
          <a:bodyPr>
            <a:normAutofit fontScale="90000"/>
          </a:bodyPr>
          <a:lstStyle/>
          <a:p>
            <a:pPr lvl="0"/>
            <a:r>
              <a:rPr lang="en-US" sz="4000" b="1" dirty="0"/>
              <a:t>Genetic changes that enhance survival and reproduction can be selected by environmental </a:t>
            </a:r>
            <a:r>
              <a:rPr lang="en-US" sz="4000" b="1" dirty="0" smtClean="0"/>
              <a:t>conditions</a:t>
            </a:r>
            <a:r>
              <a:rPr lang="en-US" sz="3600" dirty="0"/>
              <a:t/>
            </a:r>
            <a:br>
              <a:rPr lang="en-US" sz="3600" dirty="0"/>
            </a:br>
            <a:endParaRPr lang="en-US" sz="3600" b="1" dirty="0"/>
          </a:p>
        </p:txBody>
      </p:sp>
      <p:pic>
        <p:nvPicPr>
          <p:cNvPr id="5" name="Picture 4" descr="D:\Chapter_23\B_Jpeg_Images\23_Labeled_Images\23_UN02SIQData-L.jpg"/>
          <p:cNvPicPr/>
          <p:nvPr/>
        </p:nvPicPr>
        <p:blipFill>
          <a:blip r:embed="rId3">
            <a:extLst>
              <a:ext uri="{28A0092B-C50C-407E-A947-70E740481C1C}">
                <a14:useLocalDpi xmlns:a14="http://schemas.microsoft.com/office/drawing/2010/main" val="0"/>
              </a:ext>
            </a:extLst>
          </a:blip>
          <a:srcRect/>
          <a:stretch>
            <a:fillRect/>
          </a:stretch>
        </p:blipFill>
        <p:spPr bwMode="auto">
          <a:xfrm>
            <a:off x="3165231" y="337625"/>
            <a:ext cx="5978769" cy="6260123"/>
          </a:xfrm>
          <a:prstGeom prst="rect">
            <a:avLst/>
          </a:prstGeom>
          <a:noFill/>
          <a:ln>
            <a:noFill/>
          </a:ln>
        </p:spPr>
      </p:pic>
    </p:spTree>
    <p:extLst>
      <p:ext uri="{BB962C8B-B14F-4D97-AF65-F5344CB8AC3E}">
        <p14:creationId xmlns:p14="http://schemas.microsoft.com/office/powerpoint/2010/main" val="2809877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a:t>
            </a:r>
            <a:r>
              <a:rPr lang="en-US" sz="3600" b="1" dirty="0" smtClean="0">
                <a:solidFill>
                  <a:srgbClr val="002060"/>
                </a:solidFill>
                <a:cs typeface="Lucida Sans Unicode"/>
              </a:rPr>
              <a:t>↓ small seeds =↓ small beaks</a:t>
            </a:r>
            <a:endParaRPr lang="en-US" sz="3600" b="1" dirty="0">
              <a:solidFill>
                <a:srgbClr val="002060"/>
              </a:solidFill>
            </a:endParaRPr>
          </a:p>
        </p:txBody>
      </p:sp>
      <p:pic>
        <p:nvPicPr>
          <p:cNvPr id="5" name="Content Placeholder 5" descr="PoL-Fig-15-15-0R"/>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3220545" y="3931920"/>
            <a:ext cx="3067960" cy="3094522"/>
          </a:xfrm>
          <a:prstGeom prst="rect">
            <a:avLst/>
          </a:prstGeom>
          <a:noFill/>
          <a:ln>
            <a:noFill/>
          </a:ln>
          <a:extLst/>
        </p:spPr>
      </p:pic>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23_UN01SummaryMode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1223963"/>
            <a:ext cx="8548687" cy="440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 Box 6"/>
          <p:cNvSpPr txBox="1">
            <a:spLocks noChangeArrowheads="1"/>
          </p:cNvSpPr>
          <p:nvPr/>
        </p:nvSpPr>
        <p:spPr bwMode="auto">
          <a:xfrm>
            <a:off x="7043738" y="4884738"/>
            <a:ext cx="156686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lnSpc>
                <a:spcPct val="90000"/>
              </a:lnSpc>
            </a:pPr>
            <a:r>
              <a:rPr kumimoji="0" lang="en-US" altLang="en-US" sz="2100" b="1" dirty="0">
                <a:ea typeface="Geneva" pitchFamily="48" charset="0"/>
                <a:cs typeface="Geneva" pitchFamily="48" charset="0"/>
              </a:rPr>
              <a:t>Stabilizing</a:t>
            </a:r>
          </a:p>
          <a:p>
            <a:pPr>
              <a:lnSpc>
                <a:spcPct val="90000"/>
              </a:lnSpc>
            </a:pPr>
            <a:r>
              <a:rPr kumimoji="0" lang="en-US" altLang="en-US" sz="2100" b="1" dirty="0">
                <a:ea typeface="Geneva" pitchFamily="48" charset="0"/>
                <a:cs typeface="Geneva" pitchFamily="48" charset="0"/>
              </a:rPr>
              <a:t>selection</a:t>
            </a:r>
          </a:p>
        </p:txBody>
      </p:sp>
      <p:sp>
        <p:nvSpPr>
          <p:cNvPr id="22532" name="Text Box 7"/>
          <p:cNvSpPr txBox="1">
            <a:spLocks noChangeArrowheads="1"/>
          </p:cNvSpPr>
          <p:nvPr/>
        </p:nvSpPr>
        <p:spPr bwMode="auto">
          <a:xfrm>
            <a:off x="330200" y="1238250"/>
            <a:ext cx="155416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lnSpc>
                <a:spcPct val="90000"/>
              </a:lnSpc>
            </a:pPr>
            <a:r>
              <a:rPr kumimoji="0" lang="en-US" altLang="en-US" sz="2100" b="1" dirty="0">
                <a:ea typeface="Geneva" pitchFamily="48" charset="0"/>
                <a:cs typeface="Geneva" pitchFamily="48" charset="0"/>
              </a:rPr>
              <a:t>Original</a:t>
            </a:r>
          </a:p>
          <a:p>
            <a:pPr>
              <a:lnSpc>
                <a:spcPct val="90000"/>
              </a:lnSpc>
            </a:pPr>
            <a:r>
              <a:rPr kumimoji="0" lang="en-US" altLang="en-US" sz="2100" b="1" dirty="0">
                <a:ea typeface="Geneva" pitchFamily="48" charset="0"/>
                <a:cs typeface="Geneva" pitchFamily="48" charset="0"/>
              </a:rPr>
              <a:t>population</a:t>
            </a:r>
          </a:p>
        </p:txBody>
      </p:sp>
      <p:sp>
        <p:nvSpPr>
          <p:cNvPr id="22533" name="Text Box 8"/>
          <p:cNvSpPr txBox="1">
            <a:spLocks noChangeArrowheads="1"/>
          </p:cNvSpPr>
          <p:nvPr/>
        </p:nvSpPr>
        <p:spPr bwMode="auto">
          <a:xfrm>
            <a:off x="2032000" y="1233488"/>
            <a:ext cx="155416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lnSpc>
                <a:spcPct val="90000"/>
              </a:lnSpc>
            </a:pPr>
            <a:r>
              <a:rPr kumimoji="0" lang="en-US" altLang="en-US" sz="2100" b="1" dirty="0">
                <a:ea typeface="Geneva" pitchFamily="48" charset="0"/>
                <a:cs typeface="Geneva" pitchFamily="48" charset="0"/>
              </a:rPr>
              <a:t>Evolved</a:t>
            </a:r>
          </a:p>
          <a:p>
            <a:pPr>
              <a:lnSpc>
                <a:spcPct val="90000"/>
              </a:lnSpc>
            </a:pPr>
            <a:r>
              <a:rPr kumimoji="0" lang="en-US" altLang="en-US" sz="2100" b="1" dirty="0">
                <a:ea typeface="Geneva" pitchFamily="48" charset="0"/>
                <a:cs typeface="Geneva" pitchFamily="48" charset="0"/>
              </a:rPr>
              <a:t>population</a:t>
            </a:r>
          </a:p>
        </p:txBody>
      </p:sp>
      <p:sp>
        <p:nvSpPr>
          <p:cNvPr id="22534" name="Text Box 9"/>
          <p:cNvSpPr txBox="1">
            <a:spLocks noChangeArrowheads="1"/>
          </p:cNvSpPr>
          <p:nvPr/>
        </p:nvSpPr>
        <p:spPr bwMode="auto">
          <a:xfrm>
            <a:off x="1106488" y="4884738"/>
            <a:ext cx="160496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lnSpc>
                <a:spcPct val="90000"/>
              </a:lnSpc>
            </a:pPr>
            <a:r>
              <a:rPr kumimoji="0" lang="en-US" altLang="en-US" sz="2100" b="1" dirty="0">
                <a:ea typeface="Geneva" pitchFamily="48" charset="0"/>
                <a:cs typeface="Geneva" pitchFamily="48" charset="0"/>
              </a:rPr>
              <a:t>Directional</a:t>
            </a:r>
          </a:p>
          <a:p>
            <a:pPr>
              <a:lnSpc>
                <a:spcPct val="90000"/>
              </a:lnSpc>
            </a:pPr>
            <a:r>
              <a:rPr kumimoji="0" lang="en-US" altLang="en-US" sz="2100" b="1" dirty="0">
                <a:ea typeface="Geneva" pitchFamily="48" charset="0"/>
                <a:cs typeface="Geneva" pitchFamily="48" charset="0"/>
              </a:rPr>
              <a:t>selection</a:t>
            </a:r>
          </a:p>
        </p:txBody>
      </p:sp>
      <p:sp>
        <p:nvSpPr>
          <p:cNvPr id="22535" name="Text Box 10"/>
          <p:cNvSpPr txBox="1">
            <a:spLocks noChangeArrowheads="1"/>
          </p:cNvSpPr>
          <p:nvPr/>
        </p:nvSpPr>
        <p:spPr bwMode="auto">
          <a:xfrm>
            <a:off x="4130675" y="4883150"/>
            <a:ext cx="147796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kumimoji="1" sz="2900">
                <a:solidFill>
                  <a:schemeClr val="tx1"/>
                </a:solidFill>
                <a:latin typeface="Arial" pitchFamily="34" charset="0"/>
                <a:sym typeface="Symbol" pitchFamily="18" charset="2"/>
              </a:defRPr>
            </a:lvl1pPr>
            <a:lvl2pPr marL="742950" indent="-285750">
              <a:defRPr kumimoji="1" sz="2900">
                <a:solidFill>
                  <a:schemeClr val="tx1"/>
                </a:solidFill>
                <a:latin typeface="Arial" pitchFamily="34" charset="0"/>
                <a:sym typeface="Symbol" pitchFamily="18" charset="2"/>
              </a:defRPr>
            </a:lvl2pPr>
            <a:lvl3pPr marL="1143000" indent="-228600">
              <a:defRPr kumimoji="1" sz="2900">
                <a:solidFill>
                  <a:schemeClr val="tx1"/>
                </a:solidFill>
                <a:latin typeface="Arial" pitchFamily="34" charset="0"/>
                <a:sym typeface="Symbol" pitchFamily="18" charset="2"/>
              </a:defRPr>
            </a:lvl3pPr>
            <a:lvl4pPr marL="1600200" indent="-228600">
              <a:defRPr kumimoji="1" sz="2900">
                <a:solidFill>
                  <a:schemeClr val="tx1"/>
                </a:solidFill>
                <a:latin typeface="Arial" pitchFamily="34" charset="0"/>
                <a:sym typeface="Symbol" pitchFamily="18" charset="2"/>
              </a:defRPr>
            </a:lvl4pPr>
            <a:lvl5pPr marL="2057400" indent="-228600">
              <a:defRPr kumimoji="1" sz="2900">
                <a:solidFill>
                  <a:schemeClr val="tx1"/>
                </a:solidFill>
                <a:latin typeface="Arial" pitchFamily="34" charset="0"/>
                <a:sym typeface="Symbol" pitchFamily="18" charset="2"/>
              </a:defRPr>
            </a:lvl5pPr>
            <a:lvl6pPr marL="2514600" indent="-228600" eaLnBrk="0" fontAlgn="base" hangingPunct="0">
              <a:spcBef>
                <a:spcPct val="0"/>
              </a:spcBef>
              <a:spcAft>
                <a:spcPct val="0"/>
              </a:spcAft>
              <a:defRPr kumimoji="1" sz="2900">
                <a:solidFill>
                  <a:schemeClr val="tx1"/>
                </a:solidFill>
                <a:latin typeface="Arial" pitchFamily="34" charset="0"/>
                <a:sym typeface="Symbol" pitchFamily="18" charset="2"/>
              </a:defRPr>
            </a:lvl6pPr>
            <a:lvl7pPr marL="2971800" indent="-228600" eaLnBrk="0" fontAlgn="base" hangingPunct="0">
              <a:spcBef>
                <a:spcPct val="0"/>
              </a:spcBef>
              <a:spcAft>
                <a:spcPct val="0"/>
              </a:spcAft>
              <a:defRPr kumimoji="1" sz="2900">
                <a:solidFill>
                  <a:schemeClr val="tx1"/>
                </a:solidFill>
                <a:latin typeface="Arial" pitchFamily="34" charset="0"/>
                <a:sym typeface="Symbol" pitchFamily="18" charset="2"/>
              </a:defRPr>
            </a:lvl7pPr>
            <a:lvl8pPr marL="3429000" indent="-228600" eaLnBrk="0" fontAlgn="base" hangingPunct="0">
              <a:spcBef>
                <a:spcPct val="0"/>
              </a:spcBef>
              <a:spcAft>
                <a:spcPct val="0"/>
              </a:spcAft>
              <a:defRPr kumimoji="1" sz="2900">
                <a:solidFill>
                  <a:schemeClr val="tx1"/>
                </a:solidFill>
                <a:latin typeface="Arial" pitchFamily="34" charset="0"/>
                <a:sym typeface="Symbol" pitchFamily="18" charset="2"/>
              </a:defRPr>
            </a:lvl8pPr>
            <a:lvl9pPr marL="3886200" indent="-228600" eaLnBrk="0" fontAlgn="base" hangingPunct="0">
              <a:spcBef>
                <a:spcPct val="0"/>
              </a:spcBef>
              <a:spcAft>
                <a:spcPct val="0"/>
              </a:spcAft>
              <a:defRPr kumimoji="1" sz="2900">
                <a:solidFill>
                  <a:schemeClr val="tx1"/>
                </a:solidFill>
                <a:latin typeface="Arial" pitchFamily="34" charset="0"/>
                <a:sym typeface="Symbol" pitchFamily="18" charset="2"/>
              </a:defRPr>
            </a:lvl9pPr>
          </a:lstStyle>
          <a:p>
            <a:pPr>
              <a:lnSpc>
                <a:spcPct val="90000"/>
              </a:lnSpc>
            </a:pPr>
            <a:r>
              <a:rPr kumimoji="0" lang="en-US" altLang="en-US" sz="2100" b="1" dirty="0">
                <a:ea typeface="Geneva" pitchFamily="48" charset="0"/>
                <a:cs typeface="Geneva" pitchFamily="48" charset="0"/>
              </a:rPr>
              <a:t>Disruptive</a:t>
            </a:r>
          </a:p>
          <a:p>
            <a:pPr>
              <a:lnSpc>
                <a:spcPct val="90000"/>
              </a:lnSpc>
            </a:pPr>
            <a:r>
              <a:rPr kumimoji="0" lang="en-US" altLang="en-US" sz="2100" b="1" dirty="0">
                <a:ea typeface="Geneva" pitchFamily="48" charset="0"/>
                <a:cs typeface="Geneva" pitchFamily="48" charset="0"/>
              </a:rPr>
              <a:t>selection</a:t>
            </a:r>
          </a:p>
        </p:txBody>
      </p:sp>
      <p:sp>
        <p:nvSpPr>
          <p:cNvPr id="22536" name="Line 11"/>
          <p:cNvSpPr>
            <a:spLocks noChangeShapeType="1"/>
          </p:cNvSpPr>
          <p:nvPr/>
        </p:nvSpPr>
        <p:spPr bwMode="auto">
          <a:xfrm>
            <a:off x="922338" y="1811338"/>
            <a:ext cx="622300" cy="977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2537" name="Line 12"/>
          <p:cNvSpPr>
            <a:spLocks noChangeShapeType="1"/>
          </p:cNvSpPr>
          <p:nvPr/>
        </p:nvSpPr>
        <p:spPr bwMode="auto">
          <a:xfrm flipH="1">
            <a:off x="2027238" y="1816100"/>
            <a:ext cx="568325" cy="9572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 name="TextBox 1"/>
          <p:cNvSpPr txBox="1"/>
          <p:nvPr/>
        </p:nvSpPr>
        <p:spPr>
          <a:xfrm>
            <a:off x="4020186" y="354330"/>
            <a:ext cx="4825364" cy="1200329"/>
          </a:xfrm>
          <a:prstGeom prst="rect">
            <a:avLst/>
          </a:prstGeom>
          <a:noFill/>
        </p:spPr>
        <p:txBody>
          <a:bodyPr wrap="square" rtlCol="0">
            <a:spAutoFit/>
          </a:bodyPr>
          <a:lstStyle/>
          <a:p>
            <a:pPr algn="ctr"/>
            <a:r>
              <a:rPr lang="en-US" sz="3600" b="1" dirty="0"/>
              <a:t>Types of </a:t>
            </a:r>
            <a:endParaRPr lang="en-US" sz="3600" b="1" dirty="0" smtClean="0"/>
          </a:p>
          <a:p>
            <a:pPr algn="ctr"/>
            <a:r>
              <a:rPr lang="en-US" sz="3600" b="1" dirty="0" smtClean="0"/>
              <a:t>Natural </a:t>
            </a:r>
            <a:r>
              <a:rPr lang="en-US" sz="3600" b="1" dirty="0"/>
              <a:t>Selection</a:t>
            </a:r>
            <a:endParaRPr lang="en-US" sz="3600" dirty="0"/>
          </a:p>
        </p:txBody>
      </p:sp>
    </p:spTree>
    <p:extLst>
      <p:ext uri="{BB962C8B-B14F-4D97-AF65-F5344CB8AC3E}">
        <p14:creationId xmlns:p14="http://schemas.microsoft.com/office/powerpoint/2010/main" val="6730212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182880" y="950766"/>
            <a:ext cx="8510954" cy="4960620"/>
          </a:xfrm>
        </p:spPr>
        <p:txBody>
          <a:bodyPr>
            <a:normAutofit/>
          </a:bodyPr>
          <a:lstStyle/>
          <a:p>
            <a:pPr marL="0" indent="0">
              <a:buNone/>
            </a:pPr>
            <a:r>
              <a:rPr lang="en-US" sz="3000" dirty="0" smtClean="0"/>
              <a:t>		</a:t>
            </a:r>
            <a:endParaRPr lang="en-US" sz="3000" b="1" dirty="0"/>
          </a:p>
          <a:p>
            <a:endParaRPr lang="en-US" dirty="0">
              <a:solidFill>
                <a:srgbClr val="0000FF"/>
              </a:solidFill>
            </a:endParaRPr>
          </a:p>
        </p:txBody>
      </p:sp>
      <p:sp>
        <p:nvSpPr>
          <p:cNvPr id="5" name="Rectangle 4"/>
          <p:cNvSpPr/>
          <p:nvPr/>
        </p:nvSpPr>
        <p:spPr>
          <a:xfrm>
            <a:off x="281354" y="1257936"/>
            <a:ext cx="8412480" cy="4524315"/>
          </a:xfrm>
          <a:prstGeom prst="rect">
            <a:avLst/>
          </a:prstGeom>
        </p:spPr>
        <p:txBody>
          <a:bodyPr wrap="square">
            <a:spAutoFit/>
          </a:bodyPr>
          <a:lstStyle/>
          <a:p>
            <a:r>
              <a:rPr lang="en-US" altLang="en-US" sz="3200" b="1" dirty="0"/>
              <a:t>The correct </a:t>
            </a:r>
            <a:r>
              <a:rPr lang="en-US" altLang="en-US" sz="3200" b="1" dirty="0" smtClean="0"/>
              <a:t>answer: </a:t>
            </a:r>
            <a:r>
              <a:rPr lang="en-US" altLang="en-US" sz="3200" b="1" dirty="0" smtClean="0">
                <a:solidFill>
                  <a:srgbClr val="C00000"/>
                </a:solidFill>
              </a:rPr>
              <a:t>0.0002</a:t>
            </a:r>
          </a:p>
          <a:p>
            <a:endParaRPr lang="en-US" altLang="en-US" sz="3200" dirty="0">
              <a:solidFill>
                <a:srgbClr val="008000"/>
              </a:solidFill>
            </a:endParaRPr>
          </a:p>
          <a:p>
            <a:r>
              <a:rPr lang="en-US" altLang="en-US" sz="3200" b="1" dirty="0" smtClean="0"/>
              <a:t>Solution:</a:t>
            </a:r>
          </a:p>
          <a:p>
            <a:pPr marL="457200" indent="-457200">
              <a:buFont typeface="Arial" panose="020B0604020202020204" pitchFamily="34" charset="0"/>
              <a:buChar char="•"/>
            </a:pPr>
            <a:r>
              <a:rPr lang="en-US" altLang="en-US" sz="3200" dirty="0" smtClean="0"/>
              <a:t>Affected </a:t>
            </a:r>
            <a:r>
              <a:rPr lang="en-US" altLang="en-US" sz="3200" dirty="0"/>
              <a:t>(p</a:t>
            </a:r>
            <a:r>
              <a:rPr lang="en-US" altLang="en-US" sz="3200" baseline="30000" dirty="0"/>
              <a:t>2</a:t>
            </a:r>
            <a:r>
              <a:rPr lang="en-US" altLang="en-US" sz="3200" dirty="0"/>
              <a:t> +</a:t>
            </a:r>
            <a:r>
              <a:rPr lang="en-US" altLang="en-US" sz="3200" dirty="0" smtClean="0"/>
              <a:t> </a:t>
            </a:r>
            <a:r>
              <a:rPr lang="en-US" altLang="en-US" sz="3200" dirty="0"/>
              <a:t>2pq) = 34 individuals</a:t>
            </a:r>
          </a:p>
          <a:p>
            <a:pPr marL="457200" indent="-457200">
              <a:buFont typeface="Arial" panose="020B0604020202020204" pitchFamily="34" charset="0"/>
              <a:buChar char="•"/>
            </a:pPr>
            <a:r>
              <a:rPr lang="en-US" altLang="en-US" sz="3200" dirty="0"/>
              <a:t>Unaffected </a:t>
            </a:r>
            <a:r>
              <a:rPr lang="en-US" altLang="en-US" sz="3200" dirty="0" smtClean="0"/>
              <a:t>(q</a:t>
            </a:r>
            <a:r>
              <a:rPr lang="en-US" altLang="en-US" sz="3200" baseline="30000" dirty="0" smtClean="0"/>
              <a:t>2</a:t>
            </a:r>
            <a:r>
              <a:rPr lang="en-US" altLang="en-US" sz="3200" dirty="0" smtClean="0"/>
              <a:t>) = </a:t>
            </a:r>
            <a:r>
              <a:rPr lang="en-US" altLang="en-US" sz="3200" dirty="0"/>
              <a:t>100,000 – 34 = 99,966 individuals</a:t>
            </a:r>
          </a:p>
          <a:p>
            <a:pPr marL="457200" indent="-457200">
              <a:buFont typeface="Arial" panose="020B0604020202020204" pitchFamily="34" charset="0"/>
              <a:buChar char="•"/>
            </a:pPr>
            <a:r>
              <a:rPr lang="en-US" altLang="en-US" sz="3200" dirty="0"/>
              <a:t>q</a:t>
            </a:r>
            <a:r>
              <a:rPr lang="en-US" altLang="en-US" sz="3200" baseline="30000" dirty="0"/>
              <a:t>2</a:t>
            </a:r>
            <a:r>
              <a:rPr lang="en-US" altLang="en-US" sz="3200" dirty="0"/>
              <a:t> = </a:t>
            </a:r>
            <a:r>
              <a:rPr lang="en-US" altLang="en-US" sz="3200" dirty="0" smtClean="0"/>
              <a:t>99966/100,000</a:t>
            </a:r>
            <a:endParaRPr lang="en-US" altLang="en-US" sz="3200" dirty="0"/>
          </a:p>
          <a:p>
            <a:pPr marL="457200" indent="-457200">
              <a:buFont typeface="Arial" panose="020B0604020202020204" pitchFamily="34" charset="0"/>
              <a:buChar char="•"/>
            </a:pPr>
            <a:r>
              <a:rPr lang="en-US" altLang="en-US" sz="3200" dirty="0"/>
              <a:t>q = √</a:t>
            </a:r>
            <a:r>
              <a:rPr lang="en-US" altLang="en-US" sz="3200" dirty="0" smtClean="0"/>
              <a:t>.</a:t>
            </a:r>
            <a:r>
              <a:rPr lang="en-US" altLang="en-US" sz="3200" dirty="0"/>
              <a:t>99966 = 0.99983</a:t>
            </a:r>
          </a:p>
          <a:p>
            <a:pPr marL="457200" indent="-457200">
              <a:buFont typeface="Arial" panose="020B0604020202020204" pitchFamily="34" charset="0"/>
              <a:buChar char="•"/>
            </a:pPr>
            <a:r>
              <a:rPr lang="en-US" altLang="en-US" sz="3200" dirty="0"/>
              <a:t>p = 1 </a:t>
            </a:r>
            <a:r>
              <a:rPr lang="en-US" altLang="en-US" sz="3200" dirty="0" smtClean="0"/>
              <a:t>- </a:t>
            </a:r>
            <a:r>
              <a:rPr lang="en-US" altLang="en-US" sz="3200" dirty="0"/>
              <a:t>q = </a:t>
            </a:r>
            <a:r>
              <a:rPr lang="en-US" altLang="en-US" sz="3200" dirty="0" smtClean="0"/>
              <a:t>1 - </a:t>
            </a:r>
            <a:r>
              <a:rPr lang="en-US" altLang="en-US" sz="3200" dirty="0"/>
              <a:t>0.99983 = 0.00017 = </a:t>
            </a:r>
            <a:r>
              <a:rPr lang="en-US" altLang="en-US" sz="3200" b="1" dirty="0"/>
              <a:t>0.0002</a:t>
            </a: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251460" y="1234758"/>
            <a:ext cx="8743950" cy="5623242"/>
          </a:xfrm>
        </p:spPr>
        <p:txBody>
          <a:bodyPr>
            <a:normAutofit fontScale="25000" lnSpcReduction="20000"/>
          </a:bodyPr>
          <a:lstStyle/>
          <a:p>
            <a:pPr marL="0" indent="0">
              <a:buNone/>
            </a:pPr>
            <a:r>
              <a:rPr lang="en-US" sz="8000" b="1" dirty="0" smtClean="0"/>
              <a:t>a. 1 pt for evidence</a:t>
            </a:r>
          </a:p>
          <a:p>
            <a:pPr>
              <a:buFont typeface="Arial" panose="020B0604020202020204" pitchFamily="34" charset="0"/>
              <a:buChar char="•"/>
            </a:pPr>
            <a:r>
              <a:rPr lang="en-US" sz="8000" dirty="0" smtClean="0"/>
              <a:t>New genotypes/phenotypes OR DNA/chromosomal differences OR </a:t>
            </a:r>
            <a:r>
              <a:rPr lang="en-US" sz="8000" dirty="0"/>
              <a:t>d</a:t>
            </a:r>
            <a:r>
              <a:rPr lang="en-US" sz="8000" dirty="0" smtClean="0"/>
              <a:t>ifferent </a:t>
            </a:r>
            <a:r>
              <a:rPr lang="en-US" sz="8000" dirty="0"/>
              <a:t>mRNA </a:t>
            </a:r>
            <a:r>
              <a:rPr lang="en-US" sz="8000" dirty="0" smtClean="0"/>
              <a:t>sequence OR protein </a:t>
            </a:r>
            <a:r>
              <a:rPr lang="en-US" sz="8000" dirty="0"/>
              <a:t>with different amino acid </a:t>
            </a:r>
            <a:r>
              <a:rPr lang="en-US" sz="8000" dirty="0" smtClean="0"/>
              <a:t>sequence</a:t>
            </a:r>
            <a:endParaRPr lang="en-US" sz="8000" dirty="0"/>
          </a:p>
          <a:p>
            <a:pPr marL="514350" indent="-514350">
              <a:buAutoNum type="alphaLcPeriod"/>
            </a:pPr>
            <a:endParaRPr lang="en-US" sz="8000" dirty="0" smtClean="0"/>
          </a:p>
          <a:p>
            <a:pPr marL="0" indent="0">
              <a:buNone/>
            </a:pPr>
            <a:r>
              <a:rPr lang="en-US" sz="8000" b="1" dirty="0" smtClean="0"/>
              <a:t>b. 1 pt for mechanism</a:t>
            </a:r>
          </a:p>
          <a:p>
            <a:r>
              <a:rPr lang="en-US" sz="8000" dirty="0" smtClean="0"/>
              <a:t>Meiosis/sexual </a:t>
            </a:r>
            <a:r>
              <a:rPr lang="en-US" sz="8000" dirty="0"/>
              <a:t>reproduction </a:t>
            </a:r>
            <a:endParaRPr lang="en-US" sz="8000" dirty="0" smtClean="0"/>
          </a:p>
          <a:p>
            <a:r>
              <a:rPr lang="en-US" sz="8000" dirty="0" smtClean="0"/>
              <a:t>Crossing over /independent assortment/random fertilization </a:t>
            </a:r>
          </a:p>
          <a:p>
            <a:r>
              <a:rPr lang="en-US" sz="8000" dirty="0" smtClean="0"/>
              <a:t>Immigration/gene </a:t>
            </a:r>
            <a:r>
              <a:rPr lang="en-US" sz="8000" dirty="0"/>
              <a:t>flow </a:t>
            </a:r>
            <a:endParaRPr lang="en-US" sz="8000" dirty="0" smtClean="0"/>
          </a:p>
          <a:p>
            <a:r>
              <a:rPr lang="en-US" sz="8000" dirty="0" smtClean="0"/>
              <a:t>Viral </a:t>
            </a:r>
            <a:r>
              <a:rPr lang="en-US" sz="8000" dirty="0"/>
              <a:t>infection inserts DNA into </a:t>
            </a:r>
            <a:r>
              <a:rPr lang="en-US" sz="8000" dirty="0" smtClean="0"/>
              <a:t>genome </a:t>
            </a:r>
            <a:endParaRPr lang="en-US" sz="8000" dirty="0"/>
          </a:p>
          <a:p>
            <a:r>
              <a:rPr lang="en-US" sz="8000" dirty="0" smtClean="0"/>
              <a:t>Point mutations/chromosomal rearrangements</a:t>
            </a:r>
          </a:p>
          <a:p>
            <a:r>
              <a:rPr lang="en-US" sz="8000" dirty="0" smtClean="0"/>
              <a:t>Radiation/chemicals induce mutations</a:t>
            </a:r>
          </a:p>
          <a:p>
            <a:endParaRPr lang="en-US" sz="8000" dirty="0"/>
          </a:p>
          <a:p>
            <a:pPr marL="0" indent="0">
              <a:buNone/>
            </a:pPr>
            <a:r>
              <a:rPr lang="en-US" sz="8000" b="1" dirty="0" smtClean="0"/>
              <a:t>c. 1 pt for description</a:t>
            </a:r>
          </a:p>
          <a:p>
            <a:r>
              <a:rPr lang="en-US" sz="8000" dirty="0" smtClean="0"/>
              <a:t>Genetic </a:t>
            </a:r>
            <a:r>
              <a:rPr lang="en-US" sz="8000" dirty="0"/>
              <a:t>variation is the basis of phenotypic variation that can be acted upon by natural </a:t>
            </a:r>
            <a:r>
              <a:rPr lang="en-US" sz="8000" dirty="0" smtClean="0"/>
              <a:t>selection. </a:t>
            </a:r>
            <a:endParaRPr lang="en-US" sz="8000" dirty="0"/>
          </a:p>
          <a:p>
            <a:r>
              <a:rPr lang="en-US" sz="8000" dirty="0" smtClean="0"/>
              <a:t>Without </a:t>
            </a:r>
            <a:r>
              <a:rPr lang="en-US" sz="8000" dirty="0"/>
              <a:t>genetic variation, there is no phenotypic variation on which natural selection can </a:t>
            </a:r>
            <a:r>
              <a:rPr lang="en-US" sz="8000" dirty="0" smtClean="0"/>
              <a:t>act. </a:t>
            </a:r>
            <a:endParaRPr lang="en-US" sz="8000" dirty="0"/>
          </a:p>
          <a:p>
            <a:pPr marL="0" indent="0">
              <a:buNone/>
            </a:pPr>
            <a:endParaRPr lang="en-US" dirty="0"/>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nx.org/resources/59930d591d01ff9248d628195be278bb/Figure_07_02_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7839" y="277813"/>
            <a:ext cx="4697572" cy="65801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55356" y="510157"/>
            <a:ext cx="3995225" cy="1143000"/>
          </a:xfrm>
        </p:spPr>
        <p:txBody>
          <a:bodyPr>
            <a:noAutofit/>
          </a:bodyPr>
          <a:lstStyle/>
          <a:p>
            <a:r>
              <a:rPr lang="en-US" sz="3600" b="1" dirty="0" smtClean="0"/>
              <a:t>Mechanisms </a:t>
            </a:r>
            <a:br>
              <a:rPr lang="en-US" sz="3600" b="1" dirty="0" smtClean="0"/>
            </a:br>
            <a:r>
              <a:rPr lang="en-US" sz="3600" b="1" dirty="0" smtClean="0"/>
              <a:t>of Genetic Variation</a:t>
            </a:r>
            <a:endParaRPr lang="en-US" sz="3600" b="1" dirty="0"/>
          </a:p>
        </p:txBody>
      </p:sp>
      <p:pic>
        <p:nvPicPr>
          <p:cNvPr id="5" name="Content Placeholder 3" descr="13-x1-SpermAndEgg.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292540" y="2039816"/>
            <a:ext cx="3302126" cy="3883813"/>
          </a:xfrm>
          <a:prstGeom prst="rect">
            <a:avLst/>
          </a:prstGeom>
        </p:spPr>
      </p:pic>
      <p:sp>
        <p:nvSpPr>
          <p:cNvPr id="7" name="TextBox 6"/>
          <p:cNvSpPr txBox="1"/>
          <p:nvPr/>
        </p:nvSpPr>
        <p:spPr>
          <a:xfrm>
            <a:off x="3699803" y="3357586"/>
            <a:ext cx="2869949" cy="2092881"/>
          </a:xfrm>
          <a:prstGeom prst="rect">
            <a:avLst/>
          </a:prstGeom>
          <a:noFill/>
        </p:spPr>
        <p:txBody>
          <a:bodyPr wrap="square" rtlCol="0">
            <a:spAutoFit/>
          </a:bodyPr>
          <a:lstStyle/>
          <a:p>
            <a:pPr algn="r"/>
            <a:r>
              <a:rPr lang="en-US" sz="2000" b="1" cap="all" dirty="0" smtClean="0"/>
              <a:t>Crossing Over</a:t>
            </a:r>
            <a:r>
              <a:rPr lang="en-US" sz="2000" b="1" cap="all" dirty="0" smtClean="0">
                <a:solidFill>
                  <a:srgbClr val="C00000"/>
                </a:solidFill>
              </a:rPr>
              <a:t> </a:t>
            </a:r>
            <a:r>
              <a:rPr lang="en-US" sz="2000" b="1" dirty="0" smtClean="0">
                <a:solidFill>
                  <a:srgbClr val="C00000"/>
                </a:solidFill>
              </a:rPr>
              <a:t> Prophase I of meiosis</a:t>
            </a:r>
          </a:p>
          <a:p>
            <a:endParaRPr lang="en-US" dirty="0" smtClean="0"/>
          </a:p>
          <a:p>
            <a:endParaRPr lang="en-US" dirty="0"/>
          </a:p>
          <a:p>
            <a:endParaRPr lang="en-US" dirty="0" smtClean="0"/>
          </a:p>
          <a:p>
            <a:endParaRPr lang="en-US" dirty="0"/>
          </a:p>
          <a:p>
            <a:endParaRPr lang="en-US" dirty="0"/>
          </a:p>
        </p:txBody>
      </p:sp>
      <p:sp>
        <p:nvSpPr>
          <p:cNvPr id="8" name="TextBox 7"/>
          <p:cNvSpPr txBox="1"/>
          <p:nvPr/>
        </p:nvSpPr>
        <p:spPr>
          <a:xfrm>
            <a:off x="447285" y="6049108"/>
            <a:ext cx="3252518" cy="707886"/>
          </a:xfrm>
          <a:prstGeom prst="rect">
            <a:avLst/>
          </a:prstGeom>
          <a:noFill/>
        </p:spPr>
        <p:txBody>
          <a:bodyPr wrap="square" rtlCol="0">
            <a:spAutoFit/>
          </a:bodyPr>
          <a:lstStyle/>
          <a:p>
            <a:pPr algn="ctr"/>
            <a:r>
              <a:rPr lang="en-US" sz="2000" b="1" cap="all" dirty="0"/>
              <a:t>Random Fertilization</a:t>
            </a:r>
          </a:p>
          <a:p>
            <a:pPr algn="ctr"/>
            <a:r>
              <a:rPr lang="en-US" sz="2000" b="1" dirty="0">
                <a:solidFill>
                  <a:srgbClr val="C00000"/>
                </a:solidFill>
              </a:rPr>
              <a:t>Which sperm will it be?</a:t>
            </a:r>
          </a:p>
        </p:txBody>
      </p:sp>
    </p:spTree>
    <p:extLst>
      <p:ext uri="{BB962C8B-B14F-4D97-AF65-F5344CB8AC3E}">
        <p14:creationId xmlns:p14="http://schemas.microsoft.com/office/powerpoint/2010/main" val="451739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800" cy="1143000"/>
          </a:xfrm>
        </p:spPr>
        <p:txBody>
          <a:bodyPr>
            <a:noAutofit/>
          </a:bodyPr>
          <a:lstStyle/>
          <a:p>
            <a:r>
              <a:rPr lang="en-US" sz="3600" b="1" dirty="0"/>
              <a:t>Mechanisms </a:t>
            </a:r>
            <a:r>
              <a:rPr lang="en-US" sz="3600" b="1" dirty="0" smtClean="0"/>
              <a:t>of </a:t>
            </a:r>
            <a:r>
              <a:rPr lang="en-US" sz="3600" b="1" dirty="0"/>
              <a:t>Genetic Variation</a:t>
            </a:r>
            <a:endParaRPr lang="en-US" sz="3600" dirty="0"/>
          </a:p>
        </p:txBody>
      </p:sp>
      <p:pic>
        <p:nvPicPr>
          <p:cNvPr id="4" name="Picture 4" descr="http://3.bp.blogspot.com/-GTKRaVlQDyg/TbSDlifle-I/AAAAAAAAAF8/P42X_9VHZJ4/s1600/independent_assortme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924" y="1143000"/>
            <a:ext cx="7620000" cy="52482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221502" y="1143000"/>
            <a:ext cx="3854548" cy="707886"/>
          </a:xfrm>
          <a:prstGeom prst="rect">
            <a:avLst/>
          </a:prstGeom>
          <a:noFill/>
        </p:spPr>
        <p:txBody>
          <a:bodyPr wrap="square" rtlCol="0">
            <a:spAutoFit/>
          </a:bodyPr>
          <a:lstStyle/>
          <a:p>
            <a:pPr algn="ctr"/>
            <a:r>
              <a:rPr lang="en-US" sz="2000" b="1" cap="all" dirty="0" smtClean="0"/>
              <a:t>Independent assortment</a:t>
            </a:r>
          </a:p>
          <a:p>
            <a:pPr algn="ctr"/>
            <a:r>
              <a:rPr lang="en-US" sz="2000" b="1" dirty="0" smtClean="0">
                <a:solidFill>
                  <a:srgbClr val="C00000"/>
                </a:solidFill>
              </a:rPr>
              <a:t>Metaphase I of meiosis </a:t>
            </a:r>
            <a:endParaRPr lang="en-US" sz="2000" b="1" dirty="0">
              <a:solidFill>
                <a:srgbClr val="C00000"/>
              </a:solidFill>
            </a:endParaRPr>
          </a:p>
        </p:txBody>
      </p:sp>
    </p:spTree>
    <p:extLst>
      <p:ext uri="{BB962C8B-B14F-4D97-AF65-F5344CB8AC3E}">
        <p14:creationId xmlns:p14="http://schemas.microsoft.com/office/powerpoint/2010/main" val="1124885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Microevolution</a:t>
            </a:r>
            <a:endParaRPr lang="en-US" sz="3600" b="1" dirty="0"/>
          </a:p>
        </p:txBody>
      </p:sp>
      <p:pic>
        <p:nvPicPr>
          <p:cNvPr id="4" name="Content Placeholder 3" descr="http://upload.wikimedia.org/wikipedia/commons/thumb/f/fa/Hand.svg/541px-Hand.svg.pn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59073" y="1600200"/>
            <a:ext cx="3825853" cy="4525963"/>
          </a:xfrm>
          <a:prstGeom prst="rect">
            <a:avLst/>
          </a:prstGeom>
          <a:noFill/>
          <a:ln>
            <a:noFill/>
          </a:ln>
        </p:spPr>
      </p:pic>
      <p:sp>
        <p:nvSpPr>
          <p:cNvPr id="5" name="Rectangle 4"/>
          <p:cNvSpPr/>
          <p:nvPr/>
        </p:nvSpPr>
        <p:spPr>
          <a:xfrm>
            <a:off x="1126293" y="3596878"/>
            <a:ext cx="1826975" cy="369332"/>
          </a:xfrm>
          <a:prstGeom prst="rect">
            <a:avLst/>
          </a:prstGeom>
        </p:spPr>
        <p:txBody>
          <a:bodyPr wrap="none">
            <a:spAutoFit/>
          </a:bodyPr>
          <a:lstStyle/>
          <a:p>
            <a:r>
              <a:rPr lang="en-US" b="1" dirty="0"/>
              <a:t>Natural Selection</a:t>
            </a:r>
          </a:p>
        </p:txBody>
      </p:sp>
      <p:sp>
        <p:nvSpPr>
          <p:cNvPr id="6" name="Rectangle 5"/>
          <p:cNvSpPr/>
          <p:nvPr/>
        </p:nvSpPr>
        <p:spPr>
          <a:xfrm>
            <a:off x="2575692" y="2227064"/>
            <a:ext cx="1195712" cy="369332"/>
          </a:xfrm>
          <a:prstGeom prst="rect">
            <a:avLst/>
          </a:prstGeom>
        </p:spPr>
        <p:txBody>
          <a:bodyPr wrap="none">
            <a:spAutoFit/>
          </a:bodyPr>
          <a:lstStyle/>
          <a:p>
            <a:r>
              <a:rPr lang="en-US" b="1" dirty="0"/>
              <a:t>Gene Flow</a:t>
            </a:r>
          </a:p>
        </p:txBody>
      </p:sp>
      <p:sp>
        <p:nvSpPr>
          <p:cNvPr id="7" name="Rectangle 6"/>
          <p:cNvSpPr/>
          <p:nvPr/>
        </p:nvSpPr>
        <p:spPr>
          <a:xfrm>
            <a:off x="4260117" y="1600200"/>
            <a:ext cx="1174168" cy="369332"/>
          </a:xfrm>
          <a:prstGeom prst="rect">
            <a:avLst/>
          </a:prstGeom>
        </p:spPr>
        <p:txBody>
          <a:bodyPr wrap="none">
            <a:spAutoFit/>
          </a:bodyPr>
          <a:lstStyle/>
          <a:p>
            <a:r>
              <a:rPr lang="en-US" b="1" dirty="0"/>
              <a:t>Mutations</a:t>
            </a:r>
          </a:p>
        </p:txBody>
      </p:sp>
      <p:sp>
        <p:nvSpPr>
          <p:cNvPr id="8" name="Rectangle 7"/>
          <p:cNvSpPr/>
          <p:nvPr/>
        </p:nvSpPr>
        <p:spPr>
          <a:xfrm>
            <a:off x="5520636" y="2050256"/>
            <a:ext cx="2137958" cy="369332"/>
          </a:xfrm>
          <a:prstGeom prst="rect">
            <a:avLst/>
          </a:prstGeom>
        </p:spPr>
        <p:txBody>
          <a:bodyPr wrap="none">
            <a:spAutoFit/>
          </a:bodyPr>
          <a:lstStyle/>
          <a:p>
            <a:r>
              <a:rPr lang="en-US" b="1" dirty="0"/>
              <a:t>Non-random Mating</a:t>
            </a:r>
          </a:p>
        </p:txBody>
      </p:sp>
      <p:sp>
        <p:nvSpPr>
          <p:cNvPr id="9" name="Text Box 2"/>
          <p:cNvSpPr txBox="1">
            <a:spLocks noChangeArrowheads="1"/>
          </p:cNvSpPr>
          <p:nvPr/>
        </p:nvSpPr>
        <p:spPr bwMode="auto">
          <a:xfrm>
            <a:off x="5823346" y="2836783"/>
            <a:ext cx="1938118" cy="657225"/>
          </a:xfrm>
          <a:prstGeom prst="rect">
            <a:avLst/>
          </a:prstGeom>
          <a:noFill/>
          <a:ln w="9525">
            <a:noFill/>
            <a:miter lim="800000"/>
            <a:headEnd/>
            <a:tailEnd/>
          </a:ln>
        </p:spPr>
        <p:txBody>
          <a:bodyPr rot="0" vert="horz" wrap="square" lIns="91440" tIns="45720" rIns="91440" bIns="45720" anchor="t" anchorCtr="0">
            <a:noAutofit/>
          </a:bodyPr>
          <a:lstStyle/>
          <a:p>
            <a:pPr marL="0" marR="0" algn="ctr">
              <a:spcBef>
                <a:spcPts val="0"/>
              </a:spcBef>
              <a:spcAft>
                <a:spcPts val="0"/>
              </a:spcAft>
            </a:pPr>
            <a:r>
              <a:rPr lang="en-US" b="1" dirty="0" smtClean="0">
                <a:effectLst/>
                <a:ea typeface="MS Mincho"/>
                <a:cs typeface="Times New Roman"/>
              </a:rPr>
              <a:t>Genetic Drift</a:t>
            </a:r>
            <a:endParaRPr lang="en-US" b="1" dirty="0">
              <a:effectLst/>
              <a:ea typeface="MS Mincho"/>
              <a:cs typeface="Times New Roman"/>
            </a:endParaRPr>
          </a:p>
        </p:txBody>
      </p:sp>
      <p:sp>
        <p:nvSpPr>
          <p:cNvPr id="11" name="Rectangle 10"/>
          <p:cNvSpPr/>
          <p:nvPr/>
        </p:nvSpPr>
        <p:spPr>
          <a:xfrm>
            <a:off x="3837926" y="4273034"/>
            <a:ext cx="1764336" cy="646331"/>
          </a:xfrm>
          <a:prstGeom prst="rect">
            <a:avLst/>
          </a:prstGeom>
        </p:spPr>
        <p:txBody>
          <a:bodyPr wrap="square">
            <a:spAutoFit/>
          </a:bodyPr>
          <a:lstStyle/>
          <a:p>
            <a:pPr algn="ctr"/>
            <a:r>
              <a:rPr lang="en-US" b="1" dirty="0"/>
              <a:t>5 FINGERS OF EVOLUTION</a:t>
            </a:r>
            <a:endParaRPr lang="en-US" dirty="0"/>
          </a:p>
        </p:txBody>
      </p:sp>
    </p:spTree>
    <p:extLst>
      <p:ext uri="{BB962C8B-B14F-4D97-AF65-F5344CB8AC3E}">
        <p14:creationId xmlns:p14="http://schemas.microsoft.com/office/powerpoint/2010/main" val="9641320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014" y="169448"/>
            <a:ext cx="8750105" cy="1143000"/>
          </a:xfrm>
        </p:spPr>
        <p:txBody>
          <a:bodyPr>
            <a:noAutofit/>
          </a:bodyPr>
          <a:lstStyle/>
          <a:p>
            <a:r>
              <a:rPr lang="en-US" sz="3600" b="1" dirty="0"/>
              <a:t>Mechanisms </a:t>
            </a:r>
            <a:r>
              <a:rPr lang="en-US" sz="3600" b="1" dirty="0" smtClean="0"/>
              <a:t>of </a:t>
            </a:r>
            <a:r>
              <a:rPr lang="en-US" sz="3600" b="1" dirty="0"/>
              <a:t>Genetic Variation</a:t>
            </a:r>
            <a:endParaRPr lang="en-US" sz="3600" dirty="0"/>
          </a:p>
        </p:txBody>
      </p:sp>
      <p:pic>
        <p:nvPicPr>
          <p:cNvPr id="2051" name="Picture 3" descr="C:\Users\Daniel\Pictures\Duplication%20Mutation%20-%20Ames%20Tes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85866" y="2436026"/>
            <a:ext cx="5258134" cy="3824098"/>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http://evolution.berkeley.edu/evosite/evo101/images/dna-mutati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014" y="2436026"/>
            <a:ext cx="3705225" cy="1714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01859" y="1851094"/>
            <a:ext cx="3377344" cy="400110"/>
          </a:xfrm>
          <a:prstGeom prst="rect">
            <a:avLst/>
          </a:prstGeom>
          <a:noFill/>
        </p:spPr>
        <p:txBody>
          <a:bodyPr wrap="square" rtlCol="0">
            <a:spAutoFit/>
          </a:bodyPr>
          <a:lstStyle/>
          <a:p>
            <a:r>
              <a:rPr lang="en-US" sz="2000" b="1" cap="all" dirty="0" smtClean="0"/>
              <a:t>Point Mutations</a:t>
            </a:r>
            <a:endParaRPr lang="en-US" sz="2000" b="1" cap="all" dirty="0"/>
          </a:p>
        </p:txBody>
      </p:sp>
      <p:sp>
        <p:nvSpPr>
          <p:cNvPr id="6" name="TextBox 5"/>
          <p:cNvSpPr txBox="1"/>
          <p:nvPr/>
        </p:nvSpPr>
        <p:spPr>
          <a:xfrm>
            <a:off x="4994030" y="1846941"/>
            <a:ext cx="3404381" cy="400110"/>
          </a:xfrm>
          <a:prstGeom prst="rect">
            <a:avLst/>
          </a:prstGeom>
          <a:noFill/>
        </p:spPr>
        <p:txBody>
          <a:bodyPr wrap="square" rtlCol="0">
            <a:spAutoFit/>
          </a:bodyPr>
          <a:lstStyle/>
          <a:p>
            <a:r>
              <a:rPr lang="en-US" sz="2000" b="1" cap="all" dirty="0" smtClean="0"/>
              <a:t>Chromosome mutations</a:t>
            </a:r>
            <a:endParaRPr lang="en-US" sz="2000" b="1" cap="all" dirty="0"/>
          </a:p>
        </p:txBody>
      </p:sp>
    </p:spTree>
    <p:extLst>
      <p:ext uri="{BB962C8B-B14F-4D97-AF65-F5344CB8AC3E}">
        <p14:creationId xmlns:p14="http://schemas.microsoft.com/office/powerpoint/2010/main" val="32516516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880"/>
            <a:ext cx="8229600" cy="1143000"/>
          </a:xfrm>
        </p:spPr>
        <p:txBody>
          <a:bodyPr>
            <a:normAutofit/>
          </a:bodyPr>
          <a:lstStyle/>
          <a:p>
            <a:r>
              <a:rPr lang="en-US" sz="3600" b="1" dirty="0"/>
              <a:t>Mechanisms of Genetic Variation</a:t>
            </a:r>
            <a:endParaRPr lang="en-US" sz="3600" dirty="0"/>
          </a:p>
        </p:txBody>
      </p:sp>
      <p:pic>
        <p:nvPicPr>
          <p:cNvPr id="3078" name="Picture 6" descr="https://classconnection.s3.amazonaws.com/375/flashcards/253375/png/picture_6130877173011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1393931"/>
            <a:ext cx="4057650" cy="249555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C:\Users\Daniel\Pictures\transformed.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381500"/>
            <a:ext cx="3771900" cy="24765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C:\Users\Daniel\Pictures\spectransduc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5787" y="858433"/>
            <a:ext cx="3534899" cy="28318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04182" y="897065"/>
            <a:ext cx="3327009" cy="400110"/>
          </a:xfrm>
          <a:prstGeom prst="rect">
            <a:avLst/>
          </a:prstGeom>
          <a:noFill/>
        </p:spPr>
        <p:txBody>
          <a:bodyPr wrap="square" rtlCol="0">
            <a:spAutoFit/>
          </a:bodyPr>
          <a:lstStyle/>
          <a:p>
            <a:r>
              <a:rPr lang="en-US" sz="2000" b="1" dirty="0" smtClean="0"/>
              <a:t>CONJUGATION</a:t>
            </a:r>
            <a:endParaRPr lang="en-US" sz="2000" b="1" dirty="0"/>
          </a:p>
        </p:txBody>
      </p:sp>
      <p:sp>
        <p:nvSpPr>
          <p:cNvPr id="9" name="TextBox 8"/>
          <p:cNvSpPr txBox="1"/>
          <p:nvPr/>
        </p:nvSpPr>
        <p:spPr>
          <a:xfrm>
            <a:off x="5234298" y="993821"/>
            <a:ext cx="2574388" cy="400110"/>
          </a:xfrm>
          <a:prstGeom prst="rect">
            <a:avLst/>
          </a:prstGeom>
          <a:noFill/>
        </p:spPr>
        <p:txBody>
          <a:bodyPr wrap="square" rtlCol="0">
            <a:spAutoFit/>
          </a:bodyPr>
          <a:lstStyle/>
          <a:p>
            <a:r>
              <a:rPr lang="en-US" sz="2000" b="1" dirty="0" smtClean="0"/>
              <a:t>TRANSDUCTION</a:t>
            </a:r>
            <a:endParaRPr lang="en-US" sz="2000" b="1" dirty="0"/>
          </a:p>
        </p:txBody>
      </p:sp>
      <p:sp>
        <p:nvSpPr>
          <p:cNvPr id="13" name="TextBox 12"/>
          <p:cNvSpPr txBox="1"/>
          <p:nvPr/>
        </p:nvSpPr>
        <p:spPr>
          <a:xfrm>
            <a:off x="643833" y="4003488"/>
            <a:ext cx="2737996" cy="400110"/>
          </a:xfrm>
          <a:prstGeom prst="rect">
            <a:avLst/>
          </a:prstGeom>
          <a:noFill/>
        </p:spPr>
        <p:txBody>
          <a:bodyPr wrap="square" rtlCol="0">
            <a:spAutoFit/>
          </a:bodyPr>
          <a:lstStyle/>
          <a:p>
            <a:r>
              <a:rPr lang="en-US" sz="2000" b="1" dirty="0" smtClean="0"/>
              <a:t>TRANSFORMATION</a:t>
            </a:r>
            <a:endParaRPr lang="en-US" sz="2000" b="1" dirty="0"/>
          </a:p>
        </p:txBody>
      </p:sp>
      <p:pic>
        <p:nvPicPr>
          <p:cNvPr id="3082" name="Picture 10" descr="http://202.204.115.67/jpkch/jpkch/2008/wswx/chapter%2010/3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4574248"/>
            <a:ext cx="4648200" cy="209100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4760686" y="4196834"/>
            <a:ext cx="3048000" cy="400110"/>
          </a:xfrm>
          <a:prstGeom prst="rect">
            <a:avLst/>
          </a:prstGeom>
          <a:noFill/>
        </p:spPr>
        <p:txBody>
          <a:bodyPr wrap="square" rtlCol="0">
            <a:spAutoFit/>
          </a:bodyPr>
          <a:lstStyle/>
          <a:p>
            <a:r>
              <a:rPr lang="en-US" sz="2000" b="1" dirty="0" smtClean="0"/>
              <a:t>TRANSPOSITION</a:t>
            </a:r>
            <a:endParaRPr lang="en-US" sz="2000" b="1" dirty="0"/>
          </a:p>
        </p:txBody>
      </p:sp>
    </p:spTree>
    <p:extLst>
      <p:ext uri="{BB962C8B-B14F-4D97-AF65-F5344CB8AC3E}">
        <p14:creationId xmlns:p14="http://schemas.microsoft.com/office/powerpoint/2010/main" val="1685754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5</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600200"/>
            <a:ext cx="8517988" cy="5053818"/>
          </a:xfrm>
        </p:spPr>
        <p:txBody>
          <a:bodyPr>
            <a:normAutofit/>
          </a:bodyPr>
          <a:lstStyle/>
          <a:p>
            <a:pPr marL="0" indent="0">
              <a:buNone/>
            </a:pPr>
            <a:r>
              <a:rPr lang="en-US" sz="2400" b="1" dirty="0" smtClean="0"/>
              <a:t>a. 3 points maximum</a:t>
            </a:r>
            <a:endParaRPr lang="en-US" sz="2400" dirty="0" smtClean="0"/>
          </a:p>
          <a:p>
            <a:pPr lvl="1">
              <a:buFont typeface="Arial" panose="020B0604020202020204" pitchFamily="34" charset="0"/>
              <a:buChar char="•"/>
            </a:pPr>
            <a:r>
              <a:rPr lang="en-US" sz="2400" dirty="0" smtClean="0"/>
              <a:t>Correctly labeled graph, scaled, with proper units </a:t>
            </a:r>
          </a:p>
          <a:p>
            <a:pPr lvl="1">
              <a:buFont typeface="Arial" panose="020B0604020202020204" pitchFamily="34" charset="0"/>
              <a:buChar char="•"/>
            </a:pPr>
            <a:r>
              <a:rPr lang="en-US" sz="2400" dirty="0" smtClean="0"/>
              <a:t>Bar graph with appropriately plotted means </a:t>
            </a:r>
          </a:p>
          <a:p>
            <a:pPr lvl="1">
              <a:buFont typeface="Arial" panose="020B0604020202020204" pitchFamily="34" charset="0"/>
              <a:buChar char="•"/>
            </a:pPr>
            <a:r>
              <a:rPr lang="en-US" sz="2400" dirty="0" smtClean="0"/>
              <a:t>2x standard error (SEM) above and below means </a:t>
            </a:r>
          </a:p>
          <a:p>
            <a:endParaRPr lang="en-US" sz="2400" dirty="0" smtClean="0"/>
          </a:p>
          <a:p>
            <a:pPr marL="0" indent="0">
              <a:buNone/>
            </a:pPr>
            <a:r>
              <a:rPr lang="en-US" sz="2400" b="1" dirty="0" smtClean="0"/>
              <a:t>b. 2 points maximum</a:t>
            </a:r>
            <a:endParaRPr lang="en-US" sz="2400" dirty="0" smtClean="0"/>
          </a:p>
          <a:p>
            <a:pPr lvl="1">
              <a:buFont typeface="Arial" panose="020B0604020202020204" pitchFamily="34" charset="0"/>
              <a:buChar char="•"/>
            </a:pPr>
            <a:r>
              <a:rPr lang="en-US" sz="2400" b="1" dirty="0" smtClean="0"/>
              <a:t>Identification – 1 pt</a:t>
            </a:r>
            <a:r>
              <a:rPr lang="en-US" sz="2400" dirty="0" smtClean="0"/>
              <a:t>: the two populations are statistically different</a:t>
            </a:r>
          </a:p>
          <a:p>
            <a:pPr lvl="1">
              <a:buFont typeface="Arial" panose="020B0604020202020204" pitchFamily="34" charset="0"/>
              <a:buChar char="•"/>
            </a:pPr>
            <a:r>
              <a:rPr lang="en-US" sz="2400" b="1" dirty="0" smtClean="0"/>
              <a:t>Justification – 1 pt: </a:t>
            </a:r>
            <a:r>
              <a:rPr lang="en-US" sz="2400" dirty="0" smtClean="0"/>
              <a:t>the error bars/95 percent confidence intervals for the two populations do not overlap</a:t>
            </a:r>
          </a:p>
          <a:p>
            <a:endParaRPr lang="en-US" dirty="0"/>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a:graphicFrameLocks/>
          </p:cNvGraphicFramePr>
          <p:nvPr>
            <p:extLst>
              <p:ext uri="{D42A27DB-BD31-4B8C-83A1-F6EECF244321}">
                <p14:modId xmlns:p14="http://schemas.microsoft.com/office/powerpoint/2010/main" val="2659348830"/>
              </p:ext>
            </p:extLst>
          </p:nvPr>
        </p:nvGraphicFramePr>
        <p:xfrm>
          <a:off x="649705" y="846222"/>
          <a:ext cx="8229600" cy="45259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797852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32177846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small population size</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304800" y="274638"/>
            <a:ext cx="5105400" cy="715962"/>
          </a:xfrm>
        </p:spPr>
        <p:txBody>
          <a:bodyPr>
            <a:normAutofit/>
          </a:bodyPr>
          <a:lstStyle/>
          <a:p>
            <a:r>
              <a:rPr lang="en-US" altLang="en-US" sz="3600" b="1" dirty="0" smtClean="0"/>
              <a:t>Types of Genetic Drift</a:t>
            </a:r>
          </a:p>
        </p:txBody>
      </p:sp>
      <p:sp>
        <p:nvSpPr>
          <p:cNvPr id="2" name="Content Placeholder 1"/>
          <p:cNvSpPr>
            <a:spLocks noGrp="1"/>
          </p:cNvSpPr>
          <p:nvPr>
            <p:ph sz="half" idx="1"/>
          </p:nvPr>
        </p:nvSpPr>
        <p:spPr>
          <a:xfrm>
            <a:off x="457200" y="1219200"/>
            <a:ext cx="4953000" cy="5265738"/>
          </a:xfrm>
        </p:spPr>
        <p:txBody>
          <a:bodyPr/>
          <a:lstStyle/>
          <a:p>
            <a:pPr marL="0" indent="0">
              <a:spcBef>
                <a:spcPct val="50000"/>
              </a:spcBef>
              <a:buNone/>
              <a:defRPr/>
            </a:pPr>
            <a:r>
              <a:rPr lang="en-US" sz="2400" dirty="0" smtClean="0"/>
              <a:t>1. </a:t>
            </a:r>
            <a:r>
              <a:rPr lang="en-US" sz="2400" b="1" dirty="0" smtClean="0"/>
              <a:t>Bottleneck effect</a:t>
            </a:r>
            <a:r>
              <a:rPr lang="en-US" sz="2400" dirty="0" smtClean="0"/>
              <a:t>: populations are </a:t>
            </a:r>
            <a:r>
              <a:rPr lang="en-US" sz="2400" dirty="0"/>
              <a:t>dramatically reduced </a:t>
            </a:r>
            <a:r>
              <a:rPr lang="en-US" sz="2400" dirty="0" smtClean="0"/>
              <a:t>due to a catastrophe; only </a:t>
            </a:r>
            <a:r>
              <a:rPr lang="en-US" sz="2400" dirty="0"/>
              <a:t>a few individuals survive to pass on their reduced number of </a:t>
            </a:r>
            <a:r>
              <a:rPr lang="en-US" sz="2400" dirty="0" smtClean="0"/>
              <a:t>genes.</a:t>
            </a:r>
          </a:p>
          <a:p>
            <a:pPr marL="0" indent="0" eaLnBrk="1" hangingPunct="1">
              <a:spcBef>
                <a:spcPct val="50000"/>
              </a:spcBef>
              <a:buFont typeface="Arial" charset="0"/>
              <a:buNone/>
              <a:defRPr/>
            </a:pPr>
            <a:r>
              <a:rPr lang="en-US" sz="2400" dirty="0" smtClean="0"/>
              <a:t>2. </a:t>
            </a:r>
            <a:r>
              <a:rPr lang="en-US" sz="2400" b="1" dirty="0" smtClean="0"/>
              <a:t>Founder effect:</a:t>
            </a:r>
            <a:endParaRPr lang="en-US" sz="2400" dirty="0"/>
          </a:p>
          <a:p>
            <a:pPr marL="0" indent="0" eaLnBrk="1" hangingPunct="1">
              <a:spcBef>
                <a:spcPct val="50000"/>
              </a:spcBef>
              <a:buFont typeface="Arial" charset="0"/>
              <a:buNone/>
              <a:defRPr/>
            </a:pPr>
            <a:endParaRPr lang="en-US" dirty="0">
              <a:latin typeface="Times New Roman" pitchFamily="18" charset="0"/>
            </a:endParaRPr>
          </a:p>
          <a:p>
            <a:pPr>
              <a:buFont typeface="Arial" charset="0"/>
              <a:buChar char="•"/>
              <a:defRPr/>
            </a:pPr>
            <a:endParaRPr lang="en-US" dirty="0"/>
          </a:p>
        </p:txBody>
      </p:sp>
      <p:sp>
        <p:nvSpPr>
          <p:cNvPr id="8397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24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4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4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400">
                <a:solidFill>
                  <a:schemeClr val="tx1"/>
                </a:solidFill>
                <a:latin typeface="Calibri" pitchFamily="34" charset="0"/>
                <a:ea typeface="MS PGothic" pitchFamily="34" charset="-128"/>
              </a:defRPr>
            </a:lvl9pPr>
          </a:lstStyle>
          <a:p>
            <a:pPr>
              <a:spcBef>
                <a:spcPct val="0"/>
              </a:spcBef>
              <a:buFontTx/>
              <a:buNone/>
            </a:pPr>
            <a:fld id="{8B216EF6-27A4-47B0-A61A-41A244B042F4}" type="slidenum">
              <a:rPr lang="en-US" altLang="en-US" sz="1200">
                <a:solidFill>
                  <a:srgbClr val="898989"/>
                </a:solidFill>
              </a:rPr>
              <a:pPr>
                <a:spcBef>
                  <a:spcPct val="0"/>
                </a:spcBef>
                <a:buFontTx/>
                <a:buNone/>
              </a:pPr>
              <a:t>4</a:t>
            </a:fld>
            <a:endParaRPr lang="en-US" altLang="en-US" sz="1200" dirty="0">
              <a:solidFill>
                <a:srgbClr val="898989"/>
              </a:solidFill>
            </a:endParaRPr>
          </a:p>
        </p:txBody>
      </p:sp>
      <p:pic>
        <p:nvPicPr>
          <p:cNvPr id="83973" name="Picture 6" descr="C:\power point template\nmsi large 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6248400"/>
            <a:ext cx="13716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52400"/>
            <a:ext cx="3429000" cy="3049588"/>
          </a:xfrm>
          <a:prstGeom prst="rect">
            <a:avLst/>
          </a:prstGeom>
          <a:noFill/>
          <a:ln>
            <a:noFill/>
          </a:ln>
          <a:effectLst/>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5" name="Picture 2" descr="http://biology200.gsu.edu/houghton/2107%20'13/Figures/Chapter22/founder.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0" y="3634740"/>
            <a:ext cx="66675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36944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the resistant phenotype is favored</a:t>
            </a:r>
            <a:endParaRPr lang="en-US" sz="9600" dirty="0">
              <a:solidFill>
                <a:srgbClr val="FF0000"/>
              </a:solidFill>
            </a:endParaRPr>
          </a:p>
        </p:txBody>
      </p:sp>
      <p:pic>
        <p:nvPicPr>
          <p:cNvPr id="4" name="Picture 3" descr="D:\Chapter_22\B_Jpeg_Images\22_Labeled_Images\22_UN02SIQDataTable-L.jpg"/>
          <p:cNvPicPr/>
          <p:nvPr/>
        </p:nvPicPr>
        <p:blipFill>
          <a:blip r:embed="rId3">
            <a:extLst>
              <a:ext uri="{28A0092B-C50C-407E-A947-70E740481C1C}">
                <a14:useLocalDpi xmlns:a14="http://schemas.microsoft.com/office/drawing/2010/main" val="0"/>
              </a:ext>
            </a:extLst>
          </a:blip>
          <a:srcRect/>
          <a:stretch>
            <a:fillRect/>
          </a:stretch>
        </p:blipFill>
        <p:spPr bwMode="auto">
          <a:xfrm>
            <a:off x="1760220" y="4400550"/>
            <a:ext cx="5886450" cy="4354513"/>
          </a:xfrm>
          <a:prstGeom prst="rect">
            <a:avLst/>
          </a:prstGeom>
          <a:noFill/>
          <a:ln>
            <a:noFill/>
          </a:ln>
        </p:spPr>
      </p:pic>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274638"/>
            <a:ext cx="8229600" cy="1016000"/>
          </a:xfrm>
        </p:spPr>
        <p:txBody>
          <a:bodyPr>
            <a:normAutofit/>
          </a:bodyPr>
          <a:lstStyle/>
          <a:p>
            <a:r>
              <a:rPr lang="en-US" altLang="en-US" sz="3600" b="1" dirty="0" smtClean="0"/>
              <a:t>Artificial Selection Backfiring</a:t>
            </a:r>
          </a:p>
        </p:txBody>
      </p:sp>
      <p:pic>
        <p:nvPicPr>
          <p:cNvPr id="20482"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880110" y="1673959"/>
            <a:ext cx="7189470" cy="4381084"/>
          </a:xfrm>
        </p:spPr>
      </p:pic>
    </p:spTree>
    <p:extLst>
      <p:ext uri="{BB962C8B-B14F-4D97-AF65-F5344CB8AC3E}">
        <p14:creationId xmlns:p14="http://schemas.microsoft.com/office/powerpoint/2010/main" val="38165589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differential reproductive success leads to changes in allele frequencies</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099" name="Picture 3" descr="C:\Users\Daniel\Pictures\img19.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48379" y="0"/>
            <a:ext cx="9292379" cy="6969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2903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 decreased genetic diversity</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952</TotalTime>
  <Words>1074</Words>
  <Application>Microsoft Office PowerPoint</Application>
  <PresentationFormat>On-screen Show (4:3)</PresentationFormat>
  <Paragraphs>145</Paragraphs>
  <Slides>24</Slides>
  <Notes>20</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MS Mincho</vt:lpstr>
      <vt:lpstr>MS PGothic</vt:lpstr>
      <vt:lpstr>Arial</vt:lpstr>
      <vt:lpstr>Calibri</vt:lpstr>
      <vt:lpstr>Geneva</vt:lpstr>
      <vt:lpstr>Lucida Sans Unicode</vt:lpstr>
      <vt:lpstr>Symbol</vt:lpstr>
      <vt:lpstr>Times New Roman</vt:lpstr>
      <vt:lpstr>Office Theme</vt:lpstr>
      <vt:lpstr>Welcome to AP Biology Saturday Study Session </vt:lpstr>
      <vt:lpstr>Microevolution</vt:lpstr>
      <vt:lpstr>Question 1</vt:lpstr>
      <vt:lpstr>Types of Genetic Drift</vt:lpstr>
      <vt:lpstr>Question 2</vt:lpstr>
      <vt:lpstr>Artificial Selection Backfiring</vt:lpstr>
      <vt:lpstr>Question 3</vt:lpstr>
      <vt:lpstr>PowerPoint Presentation</vt:lpstr>
      <vt:lpstr>Question 4</vt:lpstr>
      <vt:lpstr>Populations with little genetic diversity are at risk for extinction</vt:lpstr>
      <vt:lpstr>Question 5</vt:lpstr>
      <vt:lpstr>Question 6</vt:lpstr>
      <vt:lpstr>Genetic changes that enhance survival and reproduction can be selected by environmental conditions </vt:lpstr>
      <vt:lpstr>Question 7</vt:lpstr>
      <vt:lpstr>PowerPoint Presentation</vt:lpstr>
      <vt:lpstr>Math Grid In 1</vt:lpstr>
      <vt:lpstr>Short Free Response 1 3 points possible</vt:lpstr>
      <vt:lpstr>Mechanisms  of Genetic Variation</vt:lpstr>
      <vt:lpstr>Mechanisms of Genetic Variation</vt:lpstr>
      <vt:lpstr>Mechanisms of Genetic Variation</vt:lpstr>
      <vt:lpstr>Mechanisms of Genetic Variation</vt:lpstr>
      <vt:lpstr>Short Free Response 2 5 points possible</vt:lpstr>
      <vt:lpstr>PowerPoint Presentation</vt:lpstr>
      <vt:lpstr>Long Free Response  </vt:lpstr>
    </vt:vector>
  </TitlesOfParts>
  <Company>A+ College Ready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Deuel, Maria</cp:lastModifiedBy>
  <cp:revision>130</cp:revision>
  <dcterms:created xsi:type="dcterms:W3CDTF">2013-01-02T18:47:43Z</dcterms:created>
  <dcterms:modified xsi:type="dcterms:W3CDTF">2014-12-19T16:04:20Z</dcterms:modified>
</cp:coreProperties>
</file>